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8686800"/>
  <p:notesSz cx="12192000" cy="86868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97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622042"/>
            <a:ext cx="10363200" cy="1776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34054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4736592"/>
            <a:ext cx="8534400" cy="2114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334054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334054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945386"/>
            <a:ext cx="5303520" cy="5582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945386"/>
            <a:ext cx="5303520" cy="5582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70865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334054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07549" y="144090"/>
            <a:ext cx="939800" cy="340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34054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945386"/>
            <a:ext cx="10972800" cy="5582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7866126"/>
            <a:ext cx="3901440" cy="422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7866126"/>
            <a:ext cx="2804160" cy="422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7866126"/>
            <a:ext cx="2804160" cy="422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8000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5765" y="356488"/>
            <a:ext cx="5831840" cy="645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50" b="1" spc="-580" dirty="0">
                <a:solidFill>
                  <a:srgbClr val="FFFFFF"/>
                </a:solidFill>
                <a:latin typeface="Malgun Gothic"/>
                <a:cs typeface="Malgun Gothic"/>
              </a:rPr>
              <a:t>三大領先人形機器人技術比較</a:t>
            </a:r>
            <a:endParaRPr sz="405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2625" y="1378251"/>
            <a:ext cx="321056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-225" dirty="0">
                <a:solidFill>
                  <a:srgbClr val="D0D5DA"/>
                </a:solidFill>
                <a:latin typeface="Lucida Sans Unicode"/>
                <a:cs typeface="Lucida Sans Unicode"/>
              </a:rPr>
              <a:t>UBTech</a:t>
            </a:r>
            <a:r>
              <a:rPr sz="2100" spc="-235" dirty="0">
                <a:solidFill>
                  <a:srgbClr val="D0D5DA"/>
                </a:solidFill>
                <a:latin typeface="Lucida Sans Unicode"/>
                <a:cs typeface="Lucida Sans Unicode"/>
              </a:rPr>
              <a:t> </a:t>
            </a:r>
            <a:r>
              <a:rPr sz="2100" spc="459" dirty="0">
                <a:solidFill>
                  <a:srgbClr val="D0D5DA"/>
                </a:solidFill>
                <a:latin typeface="Lucida Sans Unicode"/>
                <a:cs typeface="Lucida Sans Unicode"/>
              </a:rPr>
              <a:t>·</a:t>
            </a:r>
            <a:r>
              <a:rPr sz="2100" spc="-260" dirty="0">
                <a:solidFill>
                  <a:srgbClr val="D0D5DA"/>
                </a:solidFill>
                <a:latin typeface="Lucida Sans Unicode"/>
                <a:cs typeface="Lucida Sans Unicode"/>
              </a:rPr>
              <a:t> </a:t>
            </a:r>
            <a:r>
              <a:rPr sz="2100" spc="-175" dirty="0">
                <a:solidFill>
                  <a:srgbClr val="D0D5DA"/>
                </a:solidFill>
                <a:latin typeface="Lucida Sans Unicode"/>
                <a:cs typeface="Lucida Sans Unicode"/>
              </a:rPr>
              <a:t>Unitree</a:t>
            </a:r>
            <a:r>
              <a:rPr sz="2100" spc="-290" dirty="0">
                <a:solidFill>
                  <a:srgbClr val="D0D5DA"/>
                </a:solidFill>
                <a:latin typeface="Lucida Sans Unicode"/>
                <a:cs typeface="Lucida Sans Unicode"/>
              </a:rPr>
              <a:t> </a:t>
            </a:r>
            <a:r>
              <a:rPr sz="2100" spc="459" dirty="0">
                <a:solidFill>
                  <a:srgbClr val="D0D5DA"/>
                </a:solidFill>
                <a:latin typeface="Lucida Sans Unicode"/>
                <a:cs typeface="Lucida Sans Unicode"/>
              </a:rPr>
              <a:t>·</a:t>
            </a:r>
            <a:r>
              <a:rPr sz="2100" spc="-265" dirty="0">
                <a:solidFill>
                  <a:srgbClr val="D0D5DA"/>
                </a:solidFill>
                <a:latin typeface="Lucida Sans Unicode"/>
                <a:cs typeface="Lucida Sans Unicode"/>
              </a:rPr>
              <a:t> </a:t>
            </a:r>
            <a:r>
              <a:rPr sz="2100" spc="-270" dirty="0">
                <a:solidFill>
                  <a:srgbClr val="D0D5DA"/>
                </a:solidFill>
                <a:latin typeface="Lucida Sans Unicode"/>
                <a:cs typeface="Lucida Sans Unicode"/>
              </a:rPr>
              <a:t>ZHIYUAN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7768463"/>
            <a:ext cx="1720214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-472" baseline="2057" dirty="0">
                <a:solidFill>
                  <a:srgbClr val="F97316"/>
                </a:solidFill>
                <a:latin typeface="Arial Black"/>
                <a:cs typeface="Arial Black"/>
              </a:rPr>
              <a:t></a:t>
            </a:r>
            <a:r>
              <a:rPr sz="2025" spc="315" baseline="2057" dirty="0">
                <a:solidFill>
                  <a:srgbClr val="F97316"/>
                </a:solidFill>
                <a:latin typeface="Arial Black"/>
                <a:cs typeface="Arial Black"/>
              </a:rPr>
              <a:t> </a:t>
            </a:r>
            <a:r>
              <a:rPr sz="1350" spc="-170" dirty="0">
                <a:solidFill>
                  <a:srgbClr val="9CA2AF"/>
                </a:solidFill>
                <a:latin typeface="SimSun"/>
                <a:cs typeface="SimSun"/>
              </a:rPr>
              <a:t>報告日期</a:t>
            </a:r>
            <a:r>
              <a:rPr sz="1300" spc="-55" dirty="0">
                <a:solidFill>
                  <a:srgbClr val="9CA2AF"/>
                </a:solidFill>
                <a:latin typeface="Arial"/>
                <a:cs typeface="Arial"/>
              </a:rPr>
              <a:t>: </a:t>
            </a:r>
            <a:r>
              <a:rPr sz="1300" spc="-45" dirty="0">
                <a:solidFill>
                  <a:srgbClr val="9CA2AF"/>
                </a:solidFill>
                <a:latin typeface="Arial"/>
                <a:cs typeface="Arial"/>
              </a:rPr>
              <a:t>2025-</a:t>
            </a:r>
            <a:r>
              <a:rPr sz="1300" spc="-40" dirty="0">
                <a:solidFill>
                  <a:srgbClr val="9CA2AF"/>
                </a:solidFill>
                <a:latin typeface="Arial"/>
                <a:cs typeface="Arial"/>
              </a:rPr>
              <a:t>08-</a:t>
            </a:r>
            <a:r>
              <a:rPr sz="1300" spc="-25" dirty="0">
                <a:solidFill>
                  <a:srgbClr val="9CA2AF"/>
                </a:solidFill>
                <a:latin typeface="Arial"/>
                <a:cs typeface="Arial"/>
              </a:rPr>
              <a:t>27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2849" y="7780463"/>
            <a:ext cx="149225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05" dirty="0">
                <a:solidFill>
                  <a:srgbClr val="6A7280"/>
                </a:solidFill>
                <a:latin typeface="SimSun"/>
                <a:cs typeface="SimSun"/>
              </a:rPr>
              <a:t>人形機器人技術深度分析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866900"/>
            <a:ext cx="12192000" cy="5581650"/>
            <a:chOff x="0" y="1866900"/>
            <a:chExt cx="12192000" cy="55816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1866900"/>
              <a:ext cx="4876799" cy="3657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086099"/>
              <a:ext cx="12191999" cy="2438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699" y="5772149"/>
              <a:ext cx="1676399" cy="1676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2350" y="6153149"/>
              <a:ext cx="428624" cy="3809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924174" y="5762624"/>
            <a:ext cx="1695450" cy="1695450"/>
          </a:xfrm>
          <a:prstGeom prst="rect">
            <a:avLst/>
          </a:prstGeom>
          <a:ln w="19049">
            <a:solidFill>
              <a:srgbClr val="F9731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優必選科技</a:t>
            </a:r>
            <a:endParaRPr sz="17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200" spc="-10" dirty="0">
                <a:solidFill>
                  <a:srgbClr val="D0D5DA"/>
                </a:solidFill>
                <a:latin typeface="Arial"/>
                <a:cs typeface="Arial"/>
              </a:rPr>
              <a:t>UBTech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57799" y="5772149"/>
            <a:ext cx="1676400" cy="1676400"/>
            <a:chOff x="5257799" y="5772149"/>
            <a:chExt cx="1676400" cy="16764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799" y="5772149"/>
              <a:ext cx="1676399" cy="16763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4549" y="6153149"/>
              <a:ext cx="342899" cy="3809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248274" y="5762624"/>
            <a:ext cx="1695450" cy="1695450"/>
          </a:xfrm>
          <a:prstGeom prst="rect">
            <a:avLst/>
          </a:prstGeom>
          <a:ln w="19049">
            <a:solidFill>
              <a:srgbClr val="F9731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宇樹科技</a:t>
            </a:r>
            <a:endParaRPr sz="17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200" spc="-10" dirty="0">
                <a:solidFill>
                  <a:srgbClr val="D0D5DA"/>
                </a:solidFill>
                <a:latin typeface="Arial"/>
                <a:cs typeface="Arial"/>
              </a:rPr>
              <a:t>Unitree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81900" y="5772149"/>
            <a:ext cx="1676400" cy="1676400"/>
            <a:chOff x="7581900" y="5772149"/>
            <a:chExt cx="1676400" cy="167640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1900" y="5772149"/>
              <a:ext cx="1676399" cy="1676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8649" y="6153149"/>
              <a:ext cx="342899" cy="3809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572374" y="5762624"/>
            <a:ext cx="1695450" cy="1695450"/>
          </a:xfrm>
          <a:prstGeom prst="rect">
            <a:avLst/>
          </a:prstGeom>
          <a:ln w="19049">
            <a:solidFill>
              <a:srgbClr val="F9731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智元機器人</a:t>
            </a:r>
            <a:endParaRPr sz="1700">
              <a:latin typeface="Malgun Gothic"/>
              <a:cs typeface="Malgun Gothic"/>
            </a:endParaRPr>
          </a:p>
          <a:p>
            <a:pPr marL="635" algn="ctr">
              <a:lnSpc>
                <a:spcPct val="100000"/>
              </a:lnSpc>
              <a:spcBef>
                <a:spcPts val="110"/>
              </a:spcBef>
            </a:pPr>
            <a:r>
              <a:rPr sz="1200" spc="-10" dirty="0">
                <a:solidFill>
                  <a:srgbClr val="D0D5DA"/>
                </a:solidFill>
                <a:latin typeface="Arial"/>
                <a:cs typeface="Arial"/>
              </a:rPr>
              <a:t>ZHIYUAN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7048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299" y="111511"/>
            <a:ext cx="5410835" cy="97790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900" spc="-210" dirty="0">
                <a:solidFill>
                  <a:srgbClr val="1D293B"/>
                </a:solidFill>
                <a:latin typeface="PMingLiU"/>
                <a:cs typeface="PMingLiU"/>
              </a:rPr>
              <a:t>優</a:t>
            </a:r>
            <a:r>
              <a:rPr sz="3050" spc="-370" dirty="0">
                <a:solidFill>
                  <a:srgbClr val="1D293B"/>
                </a:solidFill>
              </a:rPr>
              <a:t>必</a:t>
            </a:r>
            <a:r>
              <a:rPr sz="3000" spc="-300" dirty="0">
                <a:solidFill>
                  <a:srgbClr val="1D293B"/>
                </a:solidFill>
                <a:latin typeface="PMingLiU"/>
                <a:cs typeface="PMingLiU"/>
              </a:rPr>
              <a:t>選</a:t>
            </a:r>
            <a:r>
              <a:rPr sz="3000" spc="-300" dirty="0">
                <a:solidFill>
                  <a:srgbClr val="1D293B"/>
                </a:solidFill>
              </a:rPr>
              <a:t>科技</a:t>
            </a:r>
            <a:r>
              <a:rPr sz="2600" spc="-20" dirty="0">
                <a:solidFill>
                  <a:srgbClr val="1D293B"/>
                </a:solidFill>
                <a:latin typeface="PMingLiU"/>
                <a:cs typeface="PMingLiU"/>
              </a:rPr>
              <a:t>（</a:t>
            </a:r>
            <a:r>
              <a:rPr sz="2700" b="1" spc="-20" dirty="0">
                <a:solidFill>
                  <a:srgbClr val="1D293B"/>
                </a:solidFill>
                <a:latin typeface="Arial"/>
                <a:cs typeface="Arial"/>
              </a:rPr>
              <a:t>UBTech</a:t>
            </a:r>
            <a:r>
              <a:rPr sz="2600" spc="-20" dirty="0">
                <a:solidFill>
                  <a:srgbClr val="1D293B"/>
                </a:solidFill>
                <a:latin typeface="PMingLiU"/>
                <a:cs typeface="PMingLiU"/>
              </a:rPr>
              <a:t>）</a:t>
            </a:r>
            <a:r>
              <a:rPr sz="2900" spc="-210" dirty="0">
                <a:solidFill>
                  <a:srgbClr val="1D293B"/>
                </a:solidFill>
              </a:rPr>
              <a:t>人</a:t>
            </a:r>
            <a:r>
              <a:rPr sz="3050" spc="-370" dirty="0">
                <a:solidFill>
                  <a:srgbClr val="1D293B"/>
                </a:solidFill>
              </a:rPr>
              <a:t>形</a:t>
            </a:r>
            <a:r>
              <a:rPr sz="3000" spc="-315" dirty="0">
                <a:solidFill>
                  <a:srgbClr val="1D293B"/>
                </a:solidFill>
              </a:rPr>
              <a:t>機</a:t>
            </a:r>
            <a:r>
              <a:rPr sz="2900" spc="-210" dirty="0">
                <a:solidFill>
                  <a:srgbClr val="1D293B"/>
                </a:solidFill>
                <a:latin typeface="PMingLiU"/>
                <a:cs typeface="PMingLiU"/>
              </a:rPr>
              <a:t>器</a:t>
            </a:r>
            <a:r>
              <a:rPr sz="2900" spc="-50" dirty="0">
                <a:solidFill>
                  <a:srgbClr val="1D293B"/>
                </a:solidFill>
              </a:rPr>
              <a:t>人</a:t>
            </a:r>
            <a:endParaRPr sz="2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500" spc="-5" dirty="0">
                <a:solidFill>
                  <a:srgbClr val="465469"/>
                </a:solidFill>
                <a:latin typeface="PMingLiU"/>
                <a:cs typeface="PMingLiU"/>
              </a:rPr>
              <a:t>全球人形機器人產業的領導者</a:t>
            </a:r>
            <a:endParaRPr sz="1500">
              <a:latin typeface="PMingLiU"/>
              <a:cs typeface="PMingLiU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0999" y="1333499"/>
            <a:ext cx="4438650" cy="5334000"/>
            <a:chOff x="380999" y="1333499"/>
            <a:chExt cx="4438650" cy="5334000"/>
          </a:xfrm>
        </p:grpSpPr>
        <p:sp>
          <p:nvSpPr>
            <p:cNvPr id="5" name="object 5"/>
            <p:cNvSpPr/>
            <p:nvPr/>
          </p:nvSpPr>
          <p:spPr>
            <a:xfrm>
              <a:off x="380987" y="1333499"/>
              <a:ext cx="4438650" cy="5334000"/>
            </a:xfrm>
            <a:custGeom>
              <a:avLst/>
              <a:gdLst/>
              <a:ahLst/>
              <a:cxnLst/>
              <a:rect l="l" t="t" r="r" b="b"/>
              <a:pathLst>
                <a:path w="4438650" h="5334000">
                  <a:moveTo>
                    <a:pt x="4438650" y="2469007"/>
                  </a:moveTo>
                  <a:lnTo>
                    <a:pt x="4427080" y="2425827"/>
                  </a:lnTo>
                  <a:lnTo>
                    <a:pt x="4399877" y="2390381"/>
                  </a:lnTo>
                  <a:lnTo>
                    <a:pt x="4361167" y="2368029"/>
                  </a:lnTo>
                  <a:lnTo>
                    <a:pt x="4331855" y="2362200"/>
                  </a:lnTo>
                  <a:lnTo>
                    <a:pt x="106807" y="2362200"/>
                  </a:lnTo>
                  <a:lnTo>
                    <a:pt x="63627" y="2373782"/>
                  </a:lnTo>
                  <a:lnTo>
                    <a:pt x="28181" y="2400985"/>
                  </a:lnTo>
                  <a:lnTo>
                    <a:pt x="5829" y="2439695"/>
                  </a:lnTo>
                  <a:lnTo>
                    <a:pt x="0" y="2469007"/>
                  </a:lnTo>
                  <a:lnTo>
                    <a:pt x="0" y="5219700"/>
                  </a:lnTo>
                  <a:lnTo>
                    <a:pt x="0" y="5227205"/>
                  </a:lnTo>
                  <a:lnTo>
                    <a:pt x="11582" y="5270373"/>
                  </a:lnTo>
                  <a:lnTo>
                    <a:pt x="38785" y="5305831"/>
                  </a:lnTo>
                  <a:lnTo>
                    <a:pt x="77495" y="5328170"/>
                  </a:lnTo>
                  <a:lnTo>
                    <a:pt x="106807" y="5334000"/>
                  </a:lnTo>
                  <a:lnTo>
                    <a:pt x="4331855" y="5334000"/>
                  </a:lnTo>
                  <a:lnTo>
                    <a:pt x="4375035" y="5322430"/>
                  </a:lnTo>
                  <a:lnTo>
                    <a:pt x="4410481" y="5295214"/>
                  </a:lnTo>
                  <a:lnTo>
                    <a:pt x="4432820" y="5256517"/>
                  </a:lnTo>
                  <a:lnTo>
                    <a:pt x="4438650" y="5227205"/>
                  </a:lnTo>
                  <a:lnTo>
                    <a:pt x="4438650" y="2469007"/>
                  </a:lnTo>
                  <a:close/>
                </a:path>
                <a:path w="4438650" h="5334000">
                  <a:moveTo>
                    <a:pt x="4438650" y="106807"/>
                  </a:moveTo>
                  <a:lnTo>
                    <a:pt x="4427080" y="63627"/>
                  </a:lnTo>
                  <a:lnTo>
                    <a:pt x="4399877" y="28181"/>
                  </a:lnTo>
                  <a:lnTo>
                    <a:pt x="4361167" y="5829"/>
                  </a:lnTo>
                  <a:lnTo>
                    <a:pt x="4331855" y="0"/>
                  </a:lnTo>
                  <a:lnTo>
                    <a:pt x="106807" y="0"/>
                  </a:lnTo>
                  <a:lnTo>
                    <a:pt x="63627" y="11582"/>
                  </a:lnTo>
                  <a:lnTo>
                    <a:pt x="28181" y="38785"/>
                  </a:lnTo>
                  <a:lnTo>
                    <a:pt x="5829" y="77495"/>
                  </a:lnTo>
                  <a:lnTo>
                    <a:pt x="0" y="106807"/>
                  </a:lnTo>
                  <a:lnTo>
                    <a:pt x="0" y="2057400"/>
                  </a:lnTo>
                  <a:lnTo>
                    <a:pt x="0" y="2064905"/>
                  </a:lnTo>
                  <a:lnTo>
                    <a:pt x="11582" y="2108085"/>
                  </a:lnTo>
                  <a:lnTo>
                    <a:pt x="38785" y="2143531"/>
                  </a:lnTo>
                  <a:lnTo>
                    <a:pt x="77495" y="2165883"/>
                  </a:lnTo>
                  <a:lnTo>
                    <a:pt x="106807" y="2171700"/>
                  </a:lnTo>
                  <a:lnTo>
                    <a:pt x="4331855" y="2171700"/>
                  </a:lnTo>
                  <a:lnTo>
                    <a:pt x="4375035" y="2160130"/>
                  </a:lnTo>
                  <a:lnTo>
                    <a:pt x="4410481" y="2132927"/>
                  </a:lnTo>
                  <a:lnTo>
                    <a:pt x="4432820" y="2094217"/>
                  </a:lnTo>
                  <a:lnTo>
                    <a:pt x="4438650" y="2064905"/>
                  </a:lnTo>
                  <a:lnTo>
                    <a:pt x="4438650" y="106807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487" y="4305299"/>
              <a:ext cx="4057650" cy="352425"/>
            </a:xfrm>
            <a:custGeom>
              <a:avLst/>
              <a:gdLst/>
              <a:ahLst/>
              <a:cxnLst/>
              <a:rect l="l" t="t" r="r" b="b"/>
              <a:pathLst>
                <a:path w="4057650" h="352425">
                  <a:moveTo>
                    <a:pt x="4057650" y="0"/>
                  </a:moveTo>
                  <a:lnTo>
                    <a:pt x="2162175" y="0"/>
                  </a:lnTo>
                  <a:lnTo>
                    <a:pt x="962025" y="0"/>
                  </a:lnTo>
                  <a:lnTo>
                    <a:pt x="0" y="0"/>
                  </a:lnTo>
                  <a:lnTo>
                    <a:pt x="0" y="352425"/>
                  </a:lnTo>
                  <a:lnTo>
                    <a:pt x="962025" y="352425"/>
                  </a:lnTo>
                  <a:lnTo>
                    <a:pt x="2162175" y="352425"/>
                  </a:lnTo>
                  <a:lnTo>
                    <a:pt x="4057650" y="352425"/>
                  </a:lnTo>
                  <a:lnTo>
                    <a:pt x="4057650" y="0"/>
                  </a:lnTo>
                  <a:close/>
                </a:path>
              </a:pathLst>
            </a:custGeom>
            <a:solidFill>
              <a:srgbClr val="334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4648199"/>
              <a:ext cx="4057650" cy="1828800"/>
            </a:xfrm>
            <a:custGeom>
              <a:avLst/>
              <a:gdLst/>
              <a:ahLst/>
              <a:cxnLst/>
              <a:rect l="l" t="t" r="r" b="b"/>
              <a:pathLst>
                <a:path w="4057650" h="1828800">
                  <a:moveTo>
                    <a:pt x="4057650" y="1819275"/>
                  </a:moveTo>
                  <a:lnTo>
                    <a:pt x="2162175" y="1819275"/>
                  </a:lnTo>
                  <a:lnTo>
                    <a:pt x="962025" y="1819275"/>
                  </a:lnTo>
                  <a:lnTo>
                    <a:pt x="0" y="1819275"/>
                  </a:lnTo>
                  <a:lnTo>
                    <a:pt x="0" y="1828800"/>
                  </a:lnTo>
                  <a:lnTo>
                    <a:pt x="962025" y="1828800"/>
                  </a:lnTo>
                  <a:lnTo>
                    <a:pt x="2162175" y="1828800"/>
                  </a:lnTo>
                  <a:lnTo>
                    <a:pt x="4057650" y="1828800"/>
                  </a:lnTo>
                  <a:lnTo>
                    <a:pt x="4057650" y="1819275"/>
                  </a:lnTo>
                  <a:close/>
                </a:path>
                <a:path w="4057650" h="1828800">
                  <a:moveTo>
                    <a:pt x="4057650" y="1276350"/>
                  </a:moveTo>
                  <a:lnTo>
                    <a:pt x="2162175" y="1276350"/>
                  </a:lnTo>
                  <a:lnTo>
                    <a:pt x="962025" y="1276350"/>
                  </a:lnTo>
                  <a:lnTo>
                    <a:pt x="0" y="1276350"/>
                  </a:lnTo>
                  <a:lnTo>
                    <a:pt x="0" y="1285875"/>
                  </a:lnTo>
                  <a:lnTo>
                    <a:pt x="962025" y="1285875"/>
                  </a:lnTo>
                  <a:lnTo>
                    <a:pt x="2162175" y="1285875"/>
                  </a:lnTo>
                  <a:lnTo>
                    <a:pt x="4057650" y="1285875"/>
                  </a:lnTo>
                  <a:lnTo>
                    <a:pt x="4057650" y="1276350"/>
                  </a:lnTo>
                  <a:close/>
                </a:path>
                <a:path w="4057650" h="1828800">
                  <a:moveTo>
                    <a:pt x="4057650" y="733425"/>
                  </a:moveTo>
                  <a:lnTo>
                    <a:pt x="2162175" y="733425"/>
                  </a:lnTo>
                  <a:lnTo>
                    <a:pt x="962025" y="733425"/>
                  </a:lnTo>
                  <a:lnTo>
                    <a:pt x="0" y="733425"/>
                  </a:lnTo>
                  <a:lnTo>
                    <a:pt x="0" y="742950"/>
                  </a:lnTo>
                  <a:lnTo>
                    <a:pt x="962025" y="742950"/>
                  </a:lnTo>
                  <a:lnTo>
                    <a:pt x="2162175" y="742950"/>
                  </a:lnTo>
                  <a:lnTo>
                    <a:pt x="4057650" y="742950"/>
                  </a:lnTo>
                  <a:lnTo>
                    <a:pt x="4057650" y="733425"/>
                  </a:lnTo>
                  <a:close/>
                </a:path>
                <a:path w="4057650" h="1828800">
                  <a:moveTo>
                    <a:pt x="4057650" y="0"/>
                  </a:moveTo>
                  <a:lnTo>
                    <a:pt x="2162175" y="0"/>
                  </a:lnTo>
                  <a:lnTo>
                    <a:pt x="962025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962025" y="9525"/>
                  </a:lnTo>
                  <a:lnTo>
                    <a:pt x="2162175" y="9525"/>
                  </a:lnTo>
                  <a:lnTo>
                    <a:pt x="4057650" y="9525"/>
                  </a:lnTo>
                  <a:lnTo>
                    <a:pt x="4057650" y="0"/>
                  </a:lnTo>
                  <a:close/>
                </a:path>
              </a:pathLst>
            </a:custGeom>
            <a:solidFill>
              <a:srgbClr val="E2E7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99" y="1562099"/>
              <a:ext cx="171449" cy="228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1981199"/>
              <a:ext cx="152399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2285999"/>
              <a:ext cx="152399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2590799"/>
              <a:ext cx="152399" cy="152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2895599"/>
              <a:ext cx="152399" cy="1523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87399" y="1486520"/>
            <a:ext cx="3717290" cy="1805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5"/>
              </a:spcBef>
            </a:pPr>
            <a:r>
              <a:rPr sz="1950" spc="-165" dirty="0">
                <a:solidFill>
                  <a:srgbClr val="334054"/>
                </a:solidFill>
                <a:latin typeface="SimSun"/>
                <a:cs typeface="SimSun"/>
              </a:rPr>
              <a:t>公</a:t>
            </a:r>
            <a:r>
              <a:rPr sz="1900" spc="-120" dirty="0">
                <a:solidFill>
                  <a:srgbClr val="334054"/>
                </a:solidFill>
                <a:latin typeface="PMingLiU"/>
                <a:cs typeface="PMingLiU"/>
              </a:rPr>
              <a:t>司</a:t>
            </a:r>
            <a:r>
              <a:rPr sz="1950" spc="-165" dirty="0">
                <a:solidFill>
                  <a:srgbClr val="334054"/>
                </a:solidFill>
                <a:latin typeface="SimSun"/>
                <a:cs typeface="SimSun"/>
              </a:rPr>
              <a:t>簡</a:t>
            </a:r>
            <a:r>
              <a:rPr sz="2000" spc="-60" dirty="0">
                <a:solidFill>
                  <a:srgbClr val="334054"/>
                </a:solidFill>
                <a:latin typeface="SimSun"/>
                <a:cs typeface="SimSun"/>
              </a:rPr>
              <a:t>介</a:t>
            </a:r>
            <a:endParaRPr sz="2000">
              <a:latin typeface="SimSun"/>
              <a:cs typeface="SimSun"/>
            </a:endParaRPr>
          </a:p>
          <a:p>
            <a:pPr marL="12700" marR="292100">
              <a:lnSpc>
                <a:spcPct val="166700"/>
              </a:lnSpc>
              <a:spcBef>
                <a:spcPts val="215"/>
              </a:spcBef>
            </a:pPr>
            <a:r>
              <a:rPr sz="1200" dirty="0">
                <a:solidFill>
                  <a:srgbClr val="334054"/>
                </a:solidFill>
                <a:latin typeface="PMingLiU"/>
                <a:cs typeface="PMingLiU"/>
              </a:rPr>
              <a:t>成立於</a:t>
            </a:r>
            <a:r>
              <a:rPr sz="1200" dirty="0">
                <a:solidFill>
                  <a:srgbClr val="334054"/>
                </a:solidFill>
                <a:latin typeface="Arial"/>
                <a:cs typeface="Arial"/>
              </a:rPr>
              <a:t>2012</a:t>
            </a:r>
            <a:r>
              <a:rPr sz="1200" dirty="0">
                <a:solidFill>
                  <a:srgbClr val="334054"/>
                </a:solidFill>
                <a:latin typeface="PMingLiU"/>
                <a:cs typeface="PMingLiU"/>
              </a:rPr>
              <a:t>年，</a:t>
            </a:r>
            <a:r>
              <a:rPr sz="1200" dirty="0">
                <a:solidFill>
                  <a:srgbClr val="334054"/>
                </a:solidFill>
                <a:latin typeface="Arial"/>
                <a:cs typeface="Arial"/>
              </a:rPr>
              <a:t>2023</a:t>
            </a:r>
            <a:r>
              <a:rPr sz="1200" dirty="0">
                <a:solidFill>
                  <a:srgbClr val="334054"/>
                </a:solidFill>
                <a:latin typeface="PMingLiU"/>
                <a:cs typeface="PMingLiU"/>
              </a:rPr>
              <a:t>年於港交所上市</a:t>
            </a:r>
            <a:r>
              <a:rPr sz="1200" spc="-10" dirty="0">
                <a:solidFill>
                  <a:srgbClr val="334054"/>
                </a:solidFill>
                <a:latin typeface="PMingLiU"/>
                <a:cs typeface="PMingLiU"/>
              </a:rPr>
              <a:t>（</a:t>
            </a:r>
            <a:r>
              <a:rPr sz="1200" spc="-10" dirty="0">
                <a:solidFill>
                  <a:srgbClr val="334054"/>
                </a:solidFill>
                <a:latin typeface="Arial"/>
                <a:cs typeface="Arial"/>
              </a:rPr>
              <a:t>9880.HK</a:t>
            </a:r>
            <a:r>
              <a:rPr sz="1200" spc="-10" dirty="0">
                <a:solidFill>
                  <a:srgbClr val="334054"/>
                </a:solidFill>
                <a:latin typeface="PMingLiU"/>
                <a:cs typeface="PMingLiU"/>
              </a:rPr>
              <a:t>）</a:t>
            </a:r>
            <a:r>
              <a:rPr sz="1200" spc="-5" dirty="0">
                <a:solidFill>
                  <a:srgbClr val="334054"/>
                </a:solidFill>
                <a:latin typeface="PMingLiU"/>
                <a:cs typeface="PMingLiU"/>
              </a:rPr>
              <a:t>全球少數具備人形機器人全棧式技術能力的企業</a:t>
            </a:r>
            <a:endParaRPr sz="1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200" spc="-5" dirty="0">
                <a:solidFill>
                  <a:srgbClr val="334054"/>
                </a:solidFill>
                <a:latin typeface="PMingLiU"/>
                <a:cs typeface="PMingLiU"/>
              </a:rPr>
              <a:t>專注於工業製造、商用服務與家庭陪伴三大場景</a:t>
            </a:r>
            <a:endParaRPr sz="1200">
              <a:latin typeface="PMingLiU"/>
              <a:cs typeface="PMingLiU"/>
            </a:endParaRPr>
          </a:p>
          <a:p>
            <a:pPr marL="12700" marR="5080">
              <a:lnSpc>
                <a:spcPct val="125000"/>
              </a:lnSpc>
              <a:spcBef>
                <a:spcPts val="600"/>
              </a:spcBef>
            </a:pPr>
            <a:r>
              <a:rPr sz="1200" dirty="0">
                <a:solidFill>
                  <a:srgbClr val="334054"/>
                </a:solidFill>
                <a:latin typeface="PMingLiU"/>
                <a:cs typeface="PMingLiU"/>
              </a:rPr>
              <a:t>擁有超過</a:t>
            </a:r>
            <a:r>
              <a:rPr sz="1200" dirty="0">
                <a:solidFill>
                  <a:srgbClr val="334054"/>
                </a:solidFill>
                <a:latin typeface="Arial"/>
                <a:cs typeface="Arial"/>
              </a:rPr>
              <a:t>2680</a:t>
            </a:r>
            <a:r>
              <a:rPr sz="1200" spc="-5" dirty="0">
                <a:solidFill>
                  <a:srgbClr val="334054"/>
                </a:solidFill>
                <a:latin typeface="PMingLiU"/>
                <a:cs typeface="PMingLiU"/>
              </a:rPr>
              <a:t>項授權專利，人形機器人相關專利全球第</a:t>
            </a:r>
            <a:r>
              <a:rPr sz="1200" spc="-50" dirty="0">
                <a:solidFill>
                  <a:srgbClr val="334054"/>
                </a:solidFill>
                <a:latin typeface="PMingLiU"/>
                <a:cs typeface="PMingLiU"/>
              </a:rPr>
              <a:t>一</a:t>
            </a:r>
            <a:endParaRPr sz="1200">
              <a:latin typeface="PMingLiU"/>
              <a:cs typeface="PMingLiU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500" y="1333499"/>
            <a:ext cx="8905875" cy="4410075"/>
            <a:chOff x="571500" y="1333499"/>
            <a:chExt cx="8905875" cy="441007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500" y="3924299"/>
              <a:ext cx="285749" cy="2285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48249" y="4448174"/>
              <a:ext cx="4429125" cy="1295400"/>
            </a:xfrm>
            <a:custGeom>
              <a:avLst/>
              <a:gdLst/>
              <a:ahLst/>
              <a:cxnLst/>
              <a:rect l="l" t="t" r="r" b="b"/>
              <a:pathLst>
                <a:path w="4429125" h="1295400">
                  <a:moveTo>
                    <a:pt x="4322329" y="1295399"/>
                  </a:moveTo>
                  <a:lnTo>
                    <a:pt x="106795" y="1295399"/>
                  </a:lnTo>
                  <a:lnTo>
                    <a:pt x="99361" y="1294667"/>
                  </a:lnTo>
                  <a:lnTo>
                    <a:pt x="57037" y="1280305"/>
                  </a:lnTo>
                  <a:lnTo>
                    <a:pt x="23432" y="1250840"/>
                  </a:lnTo>
                  <a:lnTo>
                    <a:pt x="3659" y="1210759"/>
                  </a:lnTo>
                  <a:lnTo>
                    <a:pt x="0" y="1188604"/>
                  </a:lnTo>
                  <a:lnTo>
                    <a:pt x="0" y="118109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2" y="5828"/>
                  </a:lnTo>
                  <a:lnTo>
                    <a:pt x="106795" y="0"/>
                  </a:lnTo>
                  <a:lnTo>
                    <a:pt x="4322329" y="0"/>
                  </a:lnTo>
                  <a:lnTo>
                    <a:pt x="4365497" y="11572"/>
                  </a:lnTo>
                  <a:lnTo>
                    <a:pt x="4400953" y="38784"/>
                  </a:lnTo>
                  <a:lnTo>
                    <a:pt x="4423295" y="77492"/>
                  </a:lnTo>
                  <a:lnTo>
                    <a:pt x="4429124" y="106794"/>
                  </a:lnTo>
                  <a:lnTo>
                    <a:pt x="4429124" y="1188604"/>
                  </a:lnTo>
                  <a:lnTo>
                    <a:pt x="4417550" y="1231774"/>
                  </a:lnTo>
                  <a:lnTo>
                    <a:pt x="4390339" y="1267228"/>
                  </a:lnTo>
                  <a:lnTo>
                    <a:pt x="4351629" y="1289571"/>
                  </a:lnTo>
                  <a:lnTo>
                    <a:pt x="4329762" y="1294667"/>
                  </a:lnTo>
                  <a:lnTo>
                    <a:pt x="4322329" y="1295399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8250" y="1333499"/>
              <a:ext cx="4429124" cy="29622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0650" y="4638674"/>
              <a:ext cx="190499" cy="1904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9700" y="4991099"/>
              <a:ext cx="133349" cy="1238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0175" y="5219699"/>
              <a:ext cx="142874" cy="123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175" y="5457824"/>
              <a:ext cx="95249" cy="1047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20750" y="3844255"/>
            <a:ext cx="168148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-20" dirty="0">
                <a:solidFill>
                  <a:srgbClr val="334054"/>
                </a:solidFill>
                <a:latin typeface="Arial"/>
                <a:cs typeface="Arial"/>
              </a:rPr>
              <a:t>Walker</a:t>
            </a:r>
            <a:r>
              <a:rPr sz="2000" spc="-215" dirty="0">
                <a:solidFill>
                  <a:srgbClr val="334054"/>
                </a:solidFill>
                <a:latin typeface="SimSun"/>
                <a:cs typeface="SimSun"/>
              </a:rPr>
              <a:t>系</a:t>
            </a:r>
            <a:r>
              <a:rPr sz="1950" spc="-175" dirty="0">
                <a:solidFill>
                  <a:srgbClr val="334054"/>
                </a:solidFill>
                <a:latin typeface="SimSun"/>
                <a:cs typeface="SimSun"/>
              </a:rPr>
              <a:t>列</a:t>
            </a:r>
            <a:r>
              <a:rPr sz="2000" spc="-200" dirty="0">
                <a:solidFill>
                  <a:srgbClr val="334054"/>
                </a:solidFill>
                <a:latin typeface="PMingLiU"/>
                <a:cs typeface="PMingLiU"/>
              </a:rPr>
              <a:t>產</a:t>
            </a:r>
            <a:r>
              <a:rPr sz="1950" spc="-50" dirty="0">
                <a:solidFill>
                  <a:srgbClr val="334054"/>
                </a:solidFill>
                <a:latin typeface="PMingLiU"/>
                <a:cs typeface="PMingLiU"/>
              </a:rPr>
              <a:t>品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499" y="4358009"/>
            <a:ext cx="405765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10"/>
              </a:spcBef>
              <a:tabLst>
                <a:tab pos="1071245" algn="l"/>
                <a:tab pos="2275205" algn="l"/>
              </a:tabLst>
            </a:pPr>
            <a:r>
              <a:rPr sz="1150" spc="-110" dirty="0">
                <a:solidFill>
                  <a:srgbClr val="FFFFFF"/>
                </a:solidFill>
                <a:latin typeface="SimSun"/>
                <a:cs typeface="SimSun"/>
              </a:rPr>
              <a:t>產</a:t>
            </a:r>
            <a:r>
              <a:rPr sz="1100" spc="-55" dirty="0">
                <a:solidFill>
                  <a:srgbClr val="FFFFFF"/>
                </a:solidFill>
                <a:latin typeface="PMingLiU"/>
                <a:cs typeface="PMingLiU"/>
              </a:rPr>
              <a:t>品</a:t>
            </a:r>
            <a:r>
              <a:rPr sz="1150" spc="-110" dirty="0">
                <a:solidFill>
                  <a:srgbClr val="FFFFFF"/>
                </a:solidFill>
                <a:latin typeface="PMingLiU"/>
                <a:cs typeface="PMingLiU"/>
              </a:rPr>
              <a:t>型</a:t>
            </a:r>
            <a:r>
              <a:rPr sz="1150" spc="-50" dirty="0">
                <a:solidFill>
                  <a:srgbClr val="FFFFFF"/>
                </a:solidFill>
                <a:latin typeface="SimSun"/>
                <a:cs typeface="SimSun"/>
              </a:rPr>
              <a:t>號</a:t>
            </a:r>
            <a:r>
              <a:rPr sz="1150" dirty="0">
                <a:solidFill>
                  <a:srgbClr val="FFFFFF"/>
                </a:solidFill>
                <a:latin typeface="SimSun"/>
                <a:cs typeface="SimSun"/>
              </a:rPr>
              <a:t>	</a:t>
            </a:r>
            <a:r>
              <a:rPr sz="1200" spc="-165" dirty="0">
                <a:solidFill>
                  <a:srgbClr val="FFFFFF"/>
                </a:solidFill>
                <a:latin typeface="PMingLiU"/>
                <a:cs typeface="PMingLiU"/>
              </a:rPr>
              <a:t>主</a:t>
            </a:r>
            <a:r>
              <a:rPr sz="1100" spc="-55" dirty="0">
                <a:solidFill>
                  <a:srgbClr val="FFFFFF"/>
                </a:solidFill>
                <a:latin typeface="PMingLiU"/>
                <a:cs typeface="PMingLiU"/>
              </a:rPr>
              <a:t>要</a:t>
            </a:r>
            <a:r>
              <a:rPr sz="1200" spc="-165" dirty="0">
                <a:solidFill>
                  <a:srgbClr val="FFFFFF"/>
                </a:solidFill>
                <a:latin typeface="SimSun"/>
                <a:cs typeface="SimSun"/>
              </a:rPr>
              <a:t>定</a:t>
            </a:r>
            <a:r>
              <a:rPr sz="1150" spc="-50" dirty="0">
                <a:solidFill>
                  <a:srgbClr val="FFFFFF"/>
                </a:solidFill>
                <a:latin typeface="SimSun"/>
                <a:cs typeface="SimSun"/>
              </a:rPr>
              <a:t>位</a:t>
            </a:r>
            <a:r>
              <a:rPr sz="1150" dirty="0">
                <a:solidFill>
                  <a:srgbClr val="FFFFFF"/>
                </a:solidFill>
                <a:latin typeface="SimSun"/>
                <a:cs typeface="SimSun"/>
              </a:rPr>
              <a:t>	</a:t>
            </a:r>
            <a:r>
              <a:rPr sz="1150" spc="-110" dirty="0">
                <a:solidFill>
                  <a:srgbClr val="FFFFFF"/>
                </a:solidFill>
                <a:latin typeface="SimSun"/>
                <a:cs typeface="SimSun"/>
              </a:rPr>
              <a:t>核</a:t>
            </a:r>
            <a:r>
              <a:rPr sz="1200" spc="-165" dirty="0">
                <a:solidFill>
                  <a:srgbClr val="FFFFFF"/>
                </a:solidFill>
                <a:latin typeface="PMingLiU"/>
                <a:cs typeface="PMingLiU"/>
              </a:rPr>
              <a:t>心</a:t>
            </a:r>
            <a:r>
              <a:rPr sz="1200" spc="-165" dirty="0">
                <a:solidFill>
                  <a:srgbClr val="FFFFFF"/>
                </a:solidFill>
                <a:latin typeface="SimSun"/>
                <a:cs typeface="SimSun"/>
              </a:rPr>
              <a:t>應</a:t>
            </a:r>
            <a:r>
              <a:rPr sz="1150" spc="-50" dirty="0">
                <a:solidFill>
                  <a:srgbClr val="FFFFFF"/>
                </a:solidFill>
                <a:latin typeface="SimSun"/>
                <a:cs typeface="SimSun"/>
              </a:rPr>
              <a:t>用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3099" y="4700269"/>
            <a:ext cx="69469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1D293B"/>
                </a:solidFill>
                <a:latin typeface="Arial"/>
                <a:cs typeface="Arial"/>
              </a:rPr>
              <a:t>Walker</a:t>
            </a:r>
            <a:r>
              <a:rPr sz="1050" spc="-75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1D293B"/>
                </a:solidFill>
                <a:latin typeface="Arial"/>
                <a:cs typeface="Arial"/>
              </a:rPr>
              <a:t>S</a:t>
            </a:r>
            <a:r>
              <a:rPr sz="1050" spc="-50" dirty="0">
                <a:solidFill>
                  <a:srgbClr val="1D293B"/>
                </a:solidFill>
                <a:latin typeface="PMingLiU"/>
                <a:cs typeface="PMingLiU"/>
              </a:rPr>
              <a:t>系列</a:t>
            </a:r>
            <a:endParaRPr sz="1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10" dirty="0">
                <a:solidFill>
                  <a:srgbClr val="1D293B"/>
                </a:solidFill>
                <a:latin typeface="Arial"/>
                <a:cs typeface="Arial"/>
              </a:rPr>
              <a:t>(S1/S2)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30511" y="4795519"/>
            <a:ext cx="9588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spc="-10" dirty="0">
                <a:solidFill>
                  <a:srgbClr val="1D293B"/>
                </a:solidFill>
                <a:latin typeface="PMingLiU"/>
                <a:cs typeface="PMingLiU"/>
              </a:rPr>
              <a:t>工業級人形機器</a:t>
            </a:r>
            <a:r>
              <a:rPr sz="1050" spc="-50" dirty="0">
                <a:solidFill>
                  <a:srgbClr val="1D293B"/>
                </a:solidFill>
                <a:latin typeface="PMingLiU"/>
                <a:cs typeface="PMingLiU"/>
              </a:rPr>
              <a:t>人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34233" y="4795519"/>
            <a:ext cx="166306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1D293B"/>
                </a:solidFill>
                <a:latin typeface="PMingLiU"/>
                <a:cs typeface="PMingLiU"/>
              </a:rPr>
              <a:t>汽車製造、智慧物流、</a:t>
            </a:r>
            <a:r>
              <a:rPr sz="1050" spc="-10" dirty="0">
                <a:solidFill>
                  <a:srgbClr val="1D293B"/>
                </a:solidFill>
                <a:latin typeface="Arial"/>
                <a:cs typeface="Arial"/>
              </a:rPr>
              <a:t>3C</a:t>
            </a:r>
            <a:r>
              <a:rPr sz="1050" spc="-50" dirty="0">
                <a:solidFill>
                  <a:srgbClr val="1D293B"/>
                </a:solidFill>
                <a:latin typeface="PMingLiU"/>
                <a:cs typeface="PMingLiU"/>
              </a:rPr>
              <a:t>電</a:t>
            </a:r>
            <a:r>
              <a:rPr sz="1050" spc="-20" dirty="0">
                <a:solidFill>
                  <a:srgbClr val="1D293B"/>
                </a:solidFill>
                <a:latin typeface="PMingLiU"/>
                <a:cs typeface="PMingLiU"/>
              </a:rPr>
              <a:t>子製造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3099" y="5559424"/>
            <a:ext cx="5689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1D293B"/>
                </a:solidFill>
                <a:latin typeface="Arial"/>
                <a:cs typeface="Arial"/>
              </a:rPr>
              <a:t>Walker</a:t>
            </a:r>
            <a:r>
              <a:rPr sz="1050" spc="-65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sz="1050" spc="-50" dirty="0">
                <a:solidFill>
                  <a:srgbClr val="1D293B"/>
                </a:solidFill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30511" y="5433694"/>
            <a:ext cx="9588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spc="-10" dirty="0">
                <a:solidFill>
                  <a:srgbClr val="1D293B"/>
                </a:solidFill>
                <a:latin typeface="PMingLiU"/>
                <a:cs typeface="PMingLiU"/>
              </a:rPr>
              <a:t>商用服務人形機</a:t>
            </a:r>
            <a:r>
              <a:rPr sz="1050" spc="-25" dirty="0">
                <a:solidFill>
                  <a:srgbClr val="1D293B"/>
                </a:solidFill>
                <a:latin typeface="PMingLiU"/>
                <a:cs typeface="PMingLiU"/>
              </a:rPr>
              <a:t>器人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34233" y="5433694"/>
            <a:ext cx="16256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spc="-5" dirty="0">
                <a:solidFill>
                  <a:srgbClr val="1D293B"/>
                </a:solidFill>
                <a:latin typeface="PMingLiU"/>
                <a:cs typeface="PMingLiU"/>
              </a:rPr>
              <a:t>展覽館、商辦大樓、零售門</a:t>
            </a:r>
            <a:r>
              <a:rPr sz="1050" spc="-50" dirty="0">
                <a:solidFill>
                  <a:srgbClr val="1D293B"/>
                </a:solidFill>
                <a:latin typeface="PMingLiU"/>
                <a:cs typeface="PMingLiU"/>
              </a:rPr>
              <a:t>市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3099" y="6102349"/>
            <a:ext cx="3517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1D293B"/>
                </a:solidFill>
                <a:latin typeface="Arial"/>
                <a:cs typeface="Arial"/>
              </a:rPr>
              <a:t>Cruzr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0511" y="5976619"/>
            <a:ext cx="9588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spc="-10" dirty="0">
                <a:solidFill>
                  <a:srgbClr val="1D293B"/>
                </a:solidFill>
                <a:latin typeface="PMingLiU"/>
                <a:cs typeface="PMingLiU"/>
              </a:rPr>
              <a:t>可編程服務機器</a:t>
            </a:r>
            <a:r>
              <a:rPr sz="1050" spc="-50" dirty="0">
                <a:solidFill>
                  <a:srgbClr val="1D293B"/>
                </a:solidFill>
                <a:latin typeface="PMingLiU"/>
                <a:cs typeface="PMingLiU"/>
              </a:rPr>
              <a:t>人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34233" y="5976619"/>
            <a:ext cx="16256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spc="-5" dirty="0">
                <a:solidFill>
                  <a:srgbClr val="1D293B"/>
                </a:solidFill>
                <a:latin typeface="PMingLiU"/>
                <a:cs typeface="PMingLiU"/>
              </a:rPr>
              <a:t>科研教育、商業導覽、客戶</a:t>
            </a:r>
            <a:r>
              <a:rPr sz="1050" spc="-25" dirty="0">
                <a:solidFill>
                  <a:srgbClr val="1D293B"/>
                </a:solidFill>
                <a:latin typeface="PMingLiU"/>
                <a:cs typeface="PMingLiU"/>
              </a:rPr>
              <a:t>接待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65055" y="4569680"/>
            <a:ext cx="3288665" cy="1013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14"/>
              </a:spcBef>
            </a:pPr>
            <a:r>
              <a:rPr sz="1700" spc="-210" dirty="0">
                <a:solidFill>
                  <a:srgbClr val="334054"/>
                </a:solidFill>
                <a:latin typeface="SimSun"/>
                <a:cs typeface="SimSun"/>
              </a:rPr>
              <a:t>商</a:t>
            </a:r>
            <a:r>
              <a:rPr sz="1650" spc="-165" dirty="0">
                <a:solidFill>
                  <a:srgbClr val="334054"/>
                </a:solidFill>
                <a:latin typeface="SimSun"/>
                <a:cs typeface="SimSun"/>
              </a:rPr>
              <a:t>業化</a:t>
            </a:r>
            <a:r>
              <a:rPr sz="1650" spc="-165" dirty="0">
                <a:solidFill>
                  <a:srgbClr val="334054"/>
                </a:solidFill>
                <a:latin typeface="PMingLiU"/>
                <a:cs typeface="PMingLiU"/>
              </a:rPr>
              <a:t>進</a:t>
            </a:r>
            <a:r>
              <a:rPr sz="1600" spc="-60" dirty="0">
                <a:solidFill>
                  <a:srgbClr val="334054"/>
                </a:solidFill>
                <a:latin typeface="PMingLiU"/>
                <a:cs typeface="PMingLiU"/>
              </a:rPr>
              <a:t>展</a:t>
            </a:r>
            <a:endParaRPr sz="1600">
              <a:latin typeface="PMingLiU"/>
              <a:cs typeface="PMingLiU"/>
            </a:endParaRPr>
          </a:p>
          <a:p>
            <a:pPr marL="59690">
              <a:lnSpc>
                <a:spcPct val="100000"/>
              </a:lnSpc>
              <a:spcBef>
                <a:spcPts val="860"/>
              </a:spcBef>
            </a:pPr>
            <a:r>
              <a:rPr sz="1050" dirty="0">
                <a:solidFill>
                  <a:srgbClr val="334054"/>
                </a:solidFill>
                <a:latin typeface="PMingLiU"/>
                <a:cs typeface="PMingLiU"/>
              </a:rPr>
              <a:t>已進入比亞迪、蔚來、吉利等超過</a:t>
            </a:r>
            <a:r>
              <a:rPr sz="1050" spc="-10" dirty="0">
                <a:solidFill>
                  <a:srgbClr val="334054"/>
                </a:solidFill>
                <a:latin typeface="Arial"/>
                <a:cs typeface="Arial"/>
              </a:rPr>
              <a:t>12</a:t>
            </a:r>
            <a:r>
              <a:rPr sz="1050" spc="-10" dirty="0">
                <a:solidFill>
                  <a:srgbClr val="334054"/>
                </a:solidFill>
                <a:latin typeface="PMingLiU"/>
                <a:cs typeface="PMingLiU"/>
              </a:rPr>
              <a:t>家龍頭企業生產線</a:t>
            </a:r>
            <a:endParaRPr sz="1050">
              <a:latin typeface="PMingLiU"/>
              <a:cs typeface="PMingLiU"/>
            </a:endParaRPr>
          </a:p>
          <a:p>
            <a:pPr marL="596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334054"/>
                </a:solidFill>
                <a:latin typeface="Arial"/>
                <a:cs typeface="Arial"/>
              </a:rPr>
              <a:t>Walker</a:t>
            </a:r>
            <a:r>
              <a:rPr sz="1050" spc="-55" dirty="0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334054"/>
                </a:solidFill>
                <a:latin typeface="Arial"/>
                <a:cs typeface="Arial"/>
              </a:rPr>
              <a:t>S</a:t>
            </a:r>
            <a:r>
              <a:rPr sz="1050" dirty="0">
                <a:solidFill>
                  <a:srgbClr val="334054"/>
                </a:solidFill>
                <a:latin typeface="PMingLiU"/>
                <a:cs typeface="PMingLiU"/>
              </a:rPr>
              <a:t>系列累計訂單超過</a:t>
            </a:r>
            <a:r>
              <a:rPr sz="1050" spc="-10" dirty="0">
                <a:solidFill>
                  <a:srgbClr val="334054"/>
                </a:solidFill>
                <a:latin typeface="Arial"/>
                <a:cs typeface="Arial"/>
              </a:rPr>
              <a:t>500</a:t>
            </a:r>
            <a:r>
              <a:rPr sz="1050" spc="-50" dirty="0">
                <a:solidFill>
                  <a:srgbClr val="334054"/>
                </a:solidFill>
                <a:latin typeface="PMingLiU"/>
                <a:cs typeface="PMingLiU"/>
              </a:rPr>
              <a:t>台</a:t>
            </a:r>
            <a:endParaRPr sz="1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334054"/>
                </a:solidFill>
                <a:latin typeface="PMingLiU"/>
                <a:cs typeface="PMingLiU"/>
              </a:rPr>
              <a:t>在比亞迪工廠，效率提升</a:t>
            </a:r>
            <a:r>
              <a:rPr sz="1050" spc="-10" dirty="0">
                <a:solidFill>
                  <a:srgbClr val="334054"/>
                </a:solidFill>
                <a:latin typeface="Arial"/>
                <a:cs typeface="Arial"/>
              </a:rPr>
              <a:t>120%</a:t>
            </a:r>
            <a:r>
              <a:rPr sz="1050" spc="-5" dirty="0">
                <a:solidFill>
                  <a:srgbClr val="334054"/>
                </a:solidFill>
                <a:latin typeface="PMingLiU"/>
                <a:cs typeface="PMingLiU"/>
              </a:rPr>
              <a:t>，人工成本降低</a:t>
            </a:r>
            <a:r>
              <a:rPr sz="1050" spc="-25" dirty="0">
                <a:solidFill>
                  <a:srgbClr val="334054"/>
                </a:solidFill>
                <a:latin typeface="Arial"/>
                <a:cs typeface="Arial"/>
              </a:rPr>
              <a:t>65%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705973" y="1333499"/>
            <a:ext cx="2105025" cy="4953000"/>
          </a:xfrm>
          <a:custGeom>
            <a:avLst/>
            <a:gdLst/>
            <a:ahLst/>
            <a:cxnLst/>
            <a:rect l="l" t="t" r="r" b="b"/>
            <a:pathLst>
              <a:path w="2105025" h="4953000">
                <a:moveTo>
                  <a:pt x="1998230" y="4952999"/>
                </a:moveTo>
                <a:lnTo>
                  <a:pt x="106795" y="4952999"/>
                </a:lnTo>
                <a:lnTo>
                  <a:pt x="99361" y="4952267"/>
                </a:lnTo>
                <a:lnTo>
                  <a:pt x="57037" y="4937904"/>
                </a:lnTo>
                <a:lnTo>
                  <a:pt x="23432" y="4908441"/>
                </a:lnTo>
                <a:lnTo>
                  <a:pt x="3659" y="4868358"/>
                </a:lnTo>
                <a:lnTo>
                  <a:pt x="0" y="4846204"/>
                </a:lnTo>
                <a:lnTo>
                  <a:pt x="0" y="4838699"/>
                </a:lnTo>
                <a:lnTo>
                  <a:pt x="0" y="106794"/>
                </a:lnTo>
                <a:lnTo>
                  <a:pt x="11571" y="63625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5" y="0"/>
                </a:lnTo>
                <a:lnTo>
                  <a:pt x="1998230" y="0"/>
                </a:lnTo>
                <a:lnTo>
                  <a:pt x="2041397" y="11572"/>
                </a:lnTo>
                <a:lnTo>
                  <a:pt x="2076853" y="38784"/>
                </a:lnTo>
                <a:lnTo>
                  <a:pt x="2099196" y="77492"/>
                </a:lnTo>
                <a:lnTo>
                  <a:pt x="2105025" y="106794"/>
                </a:lnTo>
                <a:lnTo>
                  <a:pt x="2105025" y="4846204"/>
                </a:lnTo>
                <a:lnTo>
                  <a:pt x="2093451" y="4889373"/>
                </a:lnTo>
                <a:lnTo>
                  <a:pt x="2066240" y="4924828"/>
                </a:lnTo>
                <a:lnTo>
                  <a:pt x="2027531" y="4947170"/>
                </a:lnTo>
                <a:lnTo>
                  <a:pt x="2005662" y="4952267"/>
                </a:lnTo>
                <a:lnTo>
                  <a:pt x="1998230" y="4952999"/>
                </a:lnTo>
                <a:close/>
              </a:path>
            </a:pathLst>
          </a:custGeom>
          <a:solidFill>
            <a:srgbClr val="FFFFFF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175179" y="1454447"/>
            <a:ext cx="116840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165" dirty="0">
                <a:solidFill>
                  <a:srgbClr val="334054"/>
                </a:solidFill>
                <a:latin typeface="SimSun"/>
                <a:cs typeface="SimSun"/>
              </a:rPr>
              <a:t>核</a:t>
            </a:r>
            <a:r>
              <a:rPr sz="1700" spc="-210" dirty="0">
                <a:solidFill>
                  <a:srgbClr val="334054"/>
                </a:solidFill>
                <a:latin typeface="PMingLiU"/>
                <a:cs typeface="PMingLiU"/>
              </a:rPr>
              <a:t>心</a:t>
            </a:r>
            <a:r>
              <a:rPr sz="1650" spc="-165" dirty="0">
                <a:solidFill>
                  <a:srgbClr val="334054"/>
                </a:solidFill>
                <a:latin typeface="SimSun"/>
                <a:cs typeface="SimSun"/>
              </a:rPr>
              <a:t>技術</a:t>
            </a:r>
            <a:r>
              <a:rPr sz="1600" spc="-120" dirty="0">
                <a:solidFill>
                  <a:srgbClr val="334054"/>
                </a:solidFill>
                <a:latin typeface="PMingLiU"/>
                <a:cs typeface="PMingLiU"/>
              </a:rPr>
              <a:t>優</a:t>
            </a:r>
            <a:r>
              <a:rPr sz="1650" spc="-50" dirty="0">
                <a:solidFill>
                  <a:srgbClr val="334054"/>
                </a:solidFill>
                <a:latin typeface="SimSun"/>
                <a:cs typeface="SimSun"/>
              </a:rPr>
              <a:t>勢</a:t>
            </a:r>
            <a:endParaRPr sz="1650">
              <a:latin typeface="SimSun"/>
              <a:cs typeface="SimSu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506074" y="1904999"/>
            <a:ext cx="514350" cy="3848100"/>
            <a:chOff x="10506074" y="1904999"/>
            <a:chExt cx="514350" cy="3848100"/>
          </a:xfrm>
        </p:grpSpPr>
        <p:sp>
          <p:nvSpPr>
            <p:cNvPr id="37" name="object 37"/>
            <p:cNvSpPr/>
            <p:nvPr/>
          </p:nvSpPr>
          <p:spPr>
            <a:xfrm>
              <a:off x="10506074" y="1904999"/>
              <a:ext cx="514350" cy="533400"/>
            </a:xfrm>
            <a:custGeom>
              <a:avLst/>
              <a:gdLst/>
              <a:ahLst/>
              <a:cxnLst/>
              <a:rect l="l" t="t" r="r" b="b"/>
              <a:pathLst>
                <a:path w="514350" h="533400">
                  <a:moveTo>
                    <a:pt x="265597" y="533399"/>
                  </a:moveTo>
                  <a:lnTo>
                    <a:pt x="248752" y="533399"/>
                  </a:lnTo>
                  <a:lnTo>
                    <a:pt x="240349" y="532987"/>
                  </a:lnTo>
                  <a:lnTo>
                    <a:pt x="198741" y="526815"/>
                  </a:lnTo>
                  <a:lnTo>
                    <a:pt x="150976" y="510600"/>
                  </a:lnTo>
                  <a:lnTo>
                    <a:pt x="107292" y="485378"/>
                  </a:lnTo>
                  <a:lnTo>
                    <a:pt x="69367" y="452119"/>
                  </a:lnTo>
                  <a:lnTo>
                    <a:pt x="38661" y="412100"/>
                  </a:lnTo>
                  <a:lnTo>
                    <a:pt x="16352" y="366859"/>
                  </a:lnTo>
                  <a:lnTo>
                    <a:pt x="3298" y="318136"/>
                  </a:lnTo>
                  <a:lnTo>
                    <a:pt x="0" y="284647"/>
                  </a:lnTo>
                  <a:lnTo>
                    <a:pt x="0" y="276224"/>
                  </a:lnTo>
                  <a:lnTo>
                    <a:pt x="0" y="248752"/>
                  </a:lnTo>
                  <a:lnTo>
                    <a:pt x="6583" y="198741"/>
                  </a:lnTo>
                  <a:lnTo>
                    <a:pt x="22798" y="150976"/>
                  </a:lnTo>
                  <a:lnTo>
                    <a:pt x="48020" y="107292"/>
                  </a:lnTo>
                  <a:lnTo>
                    <a:pt x="81279" y="69369"/>
                  </a:lnTo>
                  <a:lnTo>
                    <a:pt x="121299" y="38662"/>
                  </a:lnTo>
                  <a:lnTo>
                    <a:pt x="166539" y="16352"/>
                  </a:lnTo>
                  <a:lnTo>
                    <a:pt x="215262" y="3298"/>
                  </a:lnTo>
                  <a:lnTo>
                    <a:pt x="248752" y="0"/>
                  </a:lnTo>
                  <a:lnTo>
                    <a:pt x="265597" y="0"/>
                  </a:lnTo>
                  <a:lnTo>
                    <a:pt x="315607" y="6584"/>
                  </a:lnTo>
                  <a:lnTo>
                    <a:pt x="363373" y="22799"/>
                  </a:lnTo>
                  <a:lnTo>
                    <a:pt x="407056" y="48021"/>
                  </a:lnTo>
                  <a:lnTo>
                    <a:pt x="444979" y="81280"/>
                  </a:lnTo>
                  <a:lnTo>
                    <a:pt x="475687" y="121299"/>
                  </a:lnTo>
                  <a:lnTo>
                    <a:pt x="497997" y="166539"/>
                  </a:lnTo>
                  <a:lnTo>
                    <a:pt x="511051" y="215263"/>
                  </a:lnTo>
                  <a:lnTo>
                    <a:pt x="514351" y="248752"/>
                  </a:lnTo>
                  <a:lnTo>
                    <a:pt x="514351" y="284647"/>
                  </a:lnTo>
                  <a:lnTo>
                    <a:pt x="507765" y="334658"/>
                  </a:lnTo>
                  <a:lnTo>
                    <a:pt x="491550" y="382423"/>
                  </a:lnTo>
                  <a:lnTo>
                    <a:pt x="466327" y="426106"/>
                  </a:lnTo>
                  <a:lnTo>
                    <a:pt x="433067" y="464030"/>
                  </a:lnTo>
                  <a:lnTo>
                    <a:pt x="393049" y="494737"/>
                  </a:lnTo>
                  <a:lnTo>
                    <a:pt x="347810" y="517046"/>
                  </a:lnTo>
                  <a:lnTo>
                    <a:pt x="299085" y="530101"/>
                  </a:lnTo>
                  <a:lnTo>
                    <a:pt x="274000" y="532987"/>
                  </a:lnTo>
                  <a:lnTo>
                    <a:pt x="265597" y="5333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0374" y="2019299"/>
              <a:ext cx="285749" cy="30479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534649" y="300990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236086" y="533399"/>
                  </a:moveTo>
                  <a:lnTo>
                    <a:pt x="221113" y="533399"/>
                  </a:lnTo>
                  <a:lnTo>
                    <a:pt x="213643" y="533032"/>
                  </a:lnTo>
                  <a:lnTo>
                    <a:pt x="169403" y="525729"/>
                  </a:lnTo>
                  <a:lnTo>
                    <a:pt x="127441" y="509935"/>
                  </a:lnTo>
                  <a:lnTo>
                    <a:pt x="89363" y="486259"/>
                  </a:lnTo>
                  <a:lnTo>
                    <a:pt x="56638" y="455609"/>
                  </a:lnTo>
                  <a:lnTo>
                    <a:pt x="30520" y="419163"/>
                  </a:lnTo>
                  <a:lnTo>
                    <a:pt x="12014" y="378322"/>
                  </a:lnTo>
                  <a:lnTo>
                    <a:pt x="1834" y="334657"/>
                  </a:lnTo>
                  <a:lnTo>
                    <a:pt x="0" y="304799"/>
                  </a:lnTo>
                  <a:lnTo>
                    <a:pt x="1" y="221112"/>
                  </a:lnTo>
                  <a:lnTo>
                    <a:pt x="5850" y="176659"/>
                  </a:lnTo>
                  <a:lnTo>
                    <a:pt x="20265" y="134201"/>
                  </a:lnTo>
                  <a:lnTo>
                    <a:pt x="42683" y="95370"/>
                  </a:lnTo>
                  <a:lnTo>
                    <a:pt x="72247" y="61661"/>
                  </a:lnTo>
                  <a:lnTo>
                    <a:pt x="107820" y="34365"/>
                  </a:lnTo>
                  <a:lnTo>
                    <a:pt x="148034" y="14535"/>
                  </a:lnTo>
                  <a:lnTo>
                    <a:pt x="191344" y="2931"/>
                  </a:lnTo>
                  <a:lnTo>
                    <a:pt x="221113" y="0"/>
                  </a:lnTo>
                  <a:lnTo>
                    <a:pt x="236086" y="0"/>
                  </a:lnTo>
                  <a:lnTo>
                    <a:pt x="280539" y="5852"/>
                  </a:lnTo>
                  <a:lnTo>
                    <a:pt x="322996" y="20265"/>
                  </a:lnTo>
                  <a:lnTo>
                    <a:pt x="361827" y="42685"/>
                  </a:lnTo>
                  <a:lnTo>
                    <a:pt x="395537" y="72249"/>
                  </a:lnTo>
                  <a:lnTo>
                    <a:pt x="422831" y="107821"/>
                  </a:lnTo>
                  <a:lnTo>
                    <a:pt x="442663" y="148035"/>
                  </a:lnTo>
                  <a:lnTo>
                    <a:pt x="454267" y="191344"/>
                  </a:lnTo>
                  <a:lnTo>
                    <a:pt x="457199" y="221112"/>
                  </a:lnTo>
                  <a:lnTo>
                    <a:pt x="457199" y="312286"/>
                  </a:lnTo>
                  <a:lnTo>
                    <a:pt x="451346" y="356739"/>
                  </a:lnTo>
                  <a:lnTo>
                    <a:pt x="436932" y="399197"/>
                  </a:lnTo>
                  <a:lnTo>
                    <a:pt x="414514" y="438027"/>
                  </a:lnTo>
                  <a:lnTo>
                    <a:pt x="384949" y="471738"/>
                  </a:lnTo>
                  <a:lnTo>
                    <a:pt x="349377" y="499032"/>
                  </a:lnTo>
                  <a:lnTo>
                    <a:pt x="309163" y="518863"/>
                  </a:lnTo>
                  <a:lnTo>
                    <a:pt x="265854" y="530467"/>
                  </a:lnTo>
                  <a:lnTo>
                    <a:pt x="236086" y="533399"/>
                  </a:lnTo>
                  <a:close/>
                </a:path>
              </a:pathLst>
            </a:custGeom>
            <a:solidFill>
              <a:srgbClr val="DBF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8949" y="3124199"/>
              <a:ext cx="228599" cy="30479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515599" y="4114800"/>
              <a:ext cx="485775" cy="533400"/>
            </a:xfrm>
            <a:custGeom>
              <a:avLst/>
              <a:gdLst/>
              <a:ahLst/>
              <a:cxnLst/>
              <a:rect l="l" t="t" r="r" b="b"/>
              <a:pathLst>
                <a:path w="485775" h="533400">
                  <a:moveTo>
                    <a:pt x="250842" y="533399"/>
                  </a:moveTo>
                  <a:lnTo>
                    <a:pt x="234933" y="533399"/>
                  </a:lnTo>
                  <a:lnTo>
                    <a:pt x="226997" y="533009"/>
                  </a:lnTo>
                  <a:lnTo>
                    <a:pt x="187701" y="527180"/>
                  </a:lnTo>
                  <a:lnTo>
                    <a:pt x="142590" y="511866"/>
                  </a:lnTo>
                  <a:lnTo>
                    <a:pt x="101331" y="488045"/>
                  </a:lnTo>
                  <a:lnTo>
                    <a:pt x="65514" y="456634"/>
                  </a:lnTo>
                  <a:lnTo>
                    <a:pt x="36514" y="418838"/>
                  </a:lnTo>
                  <a:lnTo>
                    <a:pt x="15444" y="376111"/>
                  </a:lnTo>
                  <a:lnTo>
                    <a:pt x="3114" y="330095"/>
                  </a:lnTo>
                  <a:lnTo>
                    <a:pt x="0" y="298467"/>
                  </a:lnTo>
                  <a:lnTo>
                    <a:pt x="0" y="290512"/>
                  </a:lnTo>
                  <a:lnTo>
                    <a:pt x="0" y="234932"/>
                  </a:lnTo>
                  <a:lnTo>
                    <a:pt x="6218" y="187699"/>
                  </a:lnTo>
                  <a:lnTo>
                    <a:pt x="21531" y="142588"/>
                  </a:lnTo>
                  <a:lnTo>
                    <a:pt x="45352" y="101331"/>
                  </a:lnTo>
                  <a:lnTo>
                    <a:pt x="76765" y="65514"/>
                  </a:lnTo>
                  <a:lnTo>
                    <a:pt x="114560" y="36514"/>
                  </a:lnTo>
                  <a:lnTo>
                    <a:pt x="157288" y="15444"/>
                  </a:lnTo>
                  <a:lnTo>
                    <a:pt x="203305" y="3114"/>
                  </a:lnTo>
                  <a:lnTo>
                    <a:pt x="234933" y="0"/>
                  </a:lnTo>
                  <a:lnTo>
                    <a:pt x="250842" y="0"/>
                  </a:lnTo>
                  <a:lnTo>
                    <a:pt x="298073" y="6218"/>
                  </a:lnTo>
                  <a:lnTo>
                    <a:pt x="343184" y="21532"/>
                  </a:lnTo>
                  <a:lnTo>
                    <a:pt x="384441" y="45353"/>
                  </a:lnTo>
                  <a:lnTo>
                    <a:pt x="420258" y="76764"/>
                  </a:lnTo>
                  <a:lnTo>
                    <a:pt x="449259" y="114559"/>
                  </a:lnTo>
                  <a:lnTo>
                    <a:pt x="470330" y="157286"/>
                  </a:lnTo>
                  <a:lnTo>
                    <a:pt x="482660" y="203303"/>
                  </a:lnTo>
                  <a:lnTo>
                    <a:pt x="485774" y="234932"/>
                  </a:lnTo>
                  <a:lnTo>
                    <a:pt x="485774" y="298467"/>
                  </a:lnTo>
                  <a:lnTo>
                    <a:pt x="479556" y="345699"/>
                  </a:lnTo>
                  <a:lnTo>
                    <a:pt x="464241" y="390810"/>
                  </a:lnTo>
                  <a:lnTo>
                    <a:pt x="440420" y="432067"/>
                  </a:lnTo>
                  <a:lnTo>
                    <a:pt x="409009" y="467884"/>
                  </a:lnTo>
                  <a:lnTo>
                    <a:pt x="371213" y="496884"/>
                  </a:lnTo>
                  <a:lnTo>
                    <a:pt x="328486" y="517954"/>
                  </a:lnTo>
                  <a:lnTo>
                    <a:pt x="282469" y="530284"/>
                  </a:lnTo>
                  <a:lnTo>
                    <a:pt x="258778" y="533009"/>
                  </a:lnTo>
                  <a:lnTo>
                    <a:pt x="250842" y="533399"/>
                  </a:lnTo>
                  <a:close/>
                </a:path>
              </a:pathLst>
            </a:custGeom>
            <a:solidFill>
              <a:srgbClr val="FEF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9899" y="4229099"/>
              <a:ext cx="257174" cy="30479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534649" y="5219699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236086" y="533399"/>
                  </a:moveTo>
                  <a:lnTo>
                    <a:pt x="221113" y="533399"/>
                  </a:lnTo>
                  <a:lnTo>
                    <a:pt x="213643" y="533033"/>
                  </a:lnTo>
                  <a:lnTo>
                    <a:pt x="169403" y="525729"/>
                  </a:lnTo>
                  <a:lnTo>
                    <a:pt x="127441" y="509936"/>
                  </a:lnTo>
                  <a:lnTo>
                    <a:pt x="89363" y="486259"/>
                  </a:lnTo>
                  <a:lnTo>
                    <a:pt x="56638" y="455609"/>
                  </a:lnTo>
                  <a:lnTo>
                    <a:pt x="30520" y="419163"/>
                  </a:lnTo>
                  <a:lnTo>
                    <a:pt x="12014" y="378323"/>
                  </a:lnTo>
                  <a:lnTo>
                    <a:pt x="1834" y="334657"/>
                  </a:lnTo>
                  <a:lnTo>
                    <a:pt x="0" y="304799"/>
                  </a:lnTo>
                  <a:lnTo>
                    <a:pt x="1" y="221113"/>
                  </a:lnTo>
                  <a:lnTo>
                    <a:pt x="5850" y="176659"/>
                  </a:lnTo>
                  <a:lnTo>
                    <a:pt x="20265" y="134201"/>
                  </a:lnTo>
                  <a:lnTo>
                    <a:pt x="42683" y="95370"/>
                  </a:lnTo>
                  <a:lnTo>
                    <a:pt x="72247" y="61661"/>
                  </a:lnTo>
                  <a:lnTo>
                    <a:pt x="107820" y="34366"/>
                  </a:lnTo>
                  <a:lnTo>
                    <a:pt x="148034" y="14536"/>
                  </a:lnTo>
                  <a:lnTo>
                    <a:pt x="191344" y="2931"/>
                  </a:lnTo>
                  <a:lnTo>
                    <a:pt x="221113" y="0"/>
                  </a:lnTo>
                  <a:lnTo>
                    <a:pt x="236086" y="0"/>
                  </a:lnTo>
                  <a:lnTo>
                    <a:pt x="280539" y="5853"/>
                  </a:lnTo>
                  <a:lnTo>
                    <a:pt x="322996" y="20266"/>
                  </a:lnTo>
                  <a:lnTo>
                    <a:pt x="361827" y="42685"/>
                  </a:lnTo>
                  <a:lnTo>
                    <a:pt x="395537" y="72249"/>
                  </a:lnTo>
                  <a:lnTo>
                    <a:pt x="422831" y="107821"/>
                  </a:lnTo>
                  <a:lnTo>
                    <a:pt x="442663" y="148035"/>
                  </a:lnTo>
                  <a:lnTo>
                    <a:pt x="454267" y="191345"/>
                  </a:lnTo>
                  <a:lnTo>
                    <a:pt x="457199" y="221113"/>
                  </a:lnTo>
                  <a:lnTo>
                    <a:pt x="457199" y="312287"/>
                  </a:lnTo>
                  <a:lnTo>
                    <a:pt x="451346" y="356740"/>
                  </a:lnTo>
                  <a:lnTo>
                    <a:pt x="436932" y="399197"/>
                  </a:lnTo>
                  <a:lnTo>
                    <a:pt x="414514" y="438027"/>
                  </a:lnTo>
                  <a:lnTo>
                    <a:pt x="384949" y="471738"/>
                  </a:lnTo>
                  <a:lnTo>
                    <a:pt x="349377" y="499032"/>
                  </a:lnTo>
                  <a:lnTo>
                    <a:pt x="309163" y="518863"/>
                  </a:lnTo>
                  <a:lnTo>
                    <a:pt x="265854" y="530468"/>
                  </a:lnTo>
                  <a:lnTo>
                    <a:pt x="236086" y="533399"/>
                  </a:lnTo>
                  <a:close/>
                </a:path>
              </a:pathLst>
            </a:custGeom>
            <a:solidFill>
              <a:srgbClr val="F2E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48949" y="5333999"/>
              <a:ext cx="228599" cy="30479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137079" y="2511425"/>
            <a:ext cx="1244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D293B"/>
                </a:solidFill>
                <a:latin typeface="PMingLiU"/>
                <a:cs typeface="PMingLiU"/>
              </a:rPr>
              <a:t>高性能伺服驅動器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060879" y="3616324"/>
            <a:ext cx="1397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D293B"/>
                </a:solidFill>
                <a:latin typeface="PMingLiU"/>
                <a:cs typeface="PMingLiU"/>
              </a:rPr>
              <a:t>運動規劃與控制技術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060879" y="4721225"/>
            <a:ext cx="1397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D293B"/>
                </a:solidFill>
                <a:latin typeface="PMingLiU"/>
                <a:cs typeface="PMingLiU"/>
              </a:rPr>
              <a:t>自主熱插拔換電系統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213279" y="5826124"/>
            <a:ext cx="1092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D293B"/>
                </a:solidFill>
                <a:latin typeface="PMingLiU"/>
                <a:cs typeface="PMingLiU"/>
              </a:rPr>
              <a:t>具身智能大模型</a:t>
            </a:r>
            <a:endParaRPr sz="12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106035"/>
            <a:ext cx="4979035" cy="9836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3100" spc="-425" dirty="0">
                <a:solidFill>
                  <a:srgbClr val="1D293B"/>
                </a:solidFill>
              </a:rPr>
              <a:t>宇</a:t>
            </a:r>
            <a:r>
              <a:rPr sz="3000" spc="-300" dirty="0">
                <a:solidFill>
                  <a:srgbClr val="1D293B"/>
                </a:solidFill>
              </a:rPr>
              <a:t>樹科技</a:t>
            </a:r>
            <a:r>
              <a:rPr sz="2600" dirty="0">
                <a:solidFill>
                  <a:srgbClr val="1D293B"/>
                </a:solidFill>
                <a:latin typeface="PMingLiU"/>
                <a:cs typeface="PMingLiU"/>
              </a:rPr>
              <a:t>（</a:t>
            </a:r>
            <a:r>
              <a:rPr sz="2700" b="1" dirty="0">
                <a:solidFill>
                  <a:srgbClr val="1D293B"/>
                </a:solidFill>
                <a:latin typeface="Arial"/>
                <a:cs typeface="Arial"/>
              </a:rPr>
              <a:t>Unitree</a:t>
            </a:r>
            <a:r>
              <a:rPr sz="2600" dirty="0">
                <a:solidFill>
                  <a:srgbClr val="1D293B"/>
                </a:solidFill>
                <a:latin typeface="PMingLiU"/>
                <a:cs typeface="PMingLiU"/>
              </a:rPr>
              <a:t>）</a:t>
            </a:r>
            <a:r>
              <a:rPr sz="2900" spc="-210" dirty="0">
                <a:solidFill>
                  <a:srgbClr val="1D293B"/>
                </a:solidFill>
              </a:rPr>
              <a:t>人形</a:t>
            </a:r>
            <a:r>
              <a:rPr sz="3000" spc="-315" dirty="0">
                <a:solidFill>
                  <a:srgbClr val="1D293B"/>
                </a:solidFill>
              </a:rPr>
              <a:t>機</a:t>
            </a:r>
            <a:r>
              <a:rPr sz="2900" spc="-210" dirty="0">
                <a:solidFill>
                  <a:srgbClr val="1D293B"/>
                </a:solidFill>
                <a:latin typeface="PMingLiU"/>
                <a:cs typeface="PMingLiU"/>
              </a:rPr>
              <a:t>器</a:t>
            </a:r>
            <a:r>
              <a:rPr sz="2900" spc="-55" dirty="0">
                <a:solidFill>
                  <a:srgbClr val="1D293B"/>
                </a:solidFill>
              </a:rPr>
              <a:t>人</a:t>
            </a:r>
            <a:endParaRPr sz="2900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500" spc="-5" dirty="0">
                <a:solidFill>
                  <a:srgbClr val="465469"/>
                </a:solidFill>
                <a:latin typeface="PMingLiU"/>
                <a:cs typeface="PMingLiU"/>
              </a:rPr>
              <a:t>高性能與極具競爭力的成本控制</a:t>
            </a:r>
            <a:endParaRPr sz="1500" dirty="0">
              <a:latin typeface="PMingLiU"/>
              <a:cs typeface="PMingLiU"/>
            </a:endParaRP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EB4F09BE-866A-87F7-F8F6-A35FB4061863}"/>
              </a:ext>
            </a:extLst>
          </p:cNvPr>
          <p:cNvGrpSpPr/>
          <p:nvPr/>
        </p:nvGrpSpPr>
        <p:grpSpPr>
          <a:xfrm>
            <a:off x="12032" y="1638300"/>
            <a:ext cx="12192000" cy="5753100"/>
            <a:chOff x="0" y="0"/>
            <a:chExt cx="12192000" cy="575310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3558F0BC-3CDD-9BBD-E78D-291FE01D52B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5753099"/>
            </a:xfrm>
            <a:prstGeom prst="rect">
              <a:avLst/>
            </a:prstGeom>
          </p:spPr>
        </p:pic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3FC4CA60-206B-101B-A86E-22FFF8304D4B}"/>
                </a:ext>
              </a:extLst>
            </p:cNvPr>
            <p:cNvSpPr/>
            <p:nvPr/>
          </p:nvSpPr>
          <p:spPr>
            <a:xfrm>
              <a:off x="380987" y="12"/>
              <a:ext cx="3657600" cy="5029200"/>
            </a:xfrm>
            <a:custGeom>
              <a:avLst/>
              <a:gdLst/>
              <a:ahLst/>
              <a:cxnLst/>
              <a:rect l="l" t="t" r="r" b="b"/>
              <a:pathLst>
                <a:path w="3657600" h="5029200">
                  <a:moveTo>
                    <a:pt x="3657600" y="2202281"/>
                  </a:moveTo>
                  <a:lnTo>
                    <a:pt x="3646030" y="2159114"/>
                  </a:lnTo>
                  <a:lnTo>
                    <a:pt x="3618827" y="2123668"/>
                  </a:lnTo>
                  <a:lnTo>
                    <a:pt x="3580117" y="2101316"/>
                  </a:lnTo>
                  <a:lnTo>
                    <a:pt x="3550805" y="2095487"/>
                  </a:lnTo>
                  <a:lnTo>
                    <a:pt x="106807" y="2095487"/>
                  </a:lnTo>
                  <a:lnTo>
                    <a:pt x="63627" y="2107069"/>
                  </a:lnTo>
                  <a:lnTo>
                    <a:pt x="28181" y="2134273"/>
                  </a:lnTo>
                  <a:lnTo>
                    <a:pt x="5829" y="2172982"/>
                  </a:lnTo>
                  <a:lnTo>
                    <a:pt x="0" y="2202281"/>
                  </a:lnTo>
                  <a:lnTo>
                    <a:pt x="0" y="4914887"/>
                  </a:lnTo>
                  <a:lnTo>
                    <a:pt x="0" y="4922393"/>
                  </a:lnTo>
                  <a:lnTo>
                    <a:pt x="11582" y="4965560"/>
                  </a:lnTo>
                  <a:lnTo>
                    <a:pt x="38785" y="5001018"/>
                  </a:lnTo>
                  <a:lnTo>
                    <a:pt x="77495" y="5023358"/>
                  </a:lnTo>
                  <a:lnTo>
                    <a:pt x="106807" y="5029187"/>
                  </a:lnTo>
                  <a:lnTo>
                    <a:pt x="3550805" y="5029187"/>
                  </a:lnTo>
                  <a:lnTo>
                    <a:pt x="3593985" y="5017617"/>
                  </a:lnTo>
                  <a:lnTo>
                    <a:pt x="3629431" y="4990401"/>
                  </a:lnTo>
                  <a:lnTo>
                    <a:pt x="3651770" y="4951704"/>
                  </a:lnTo>
                  <a:lnTo>
                    <a:pt x="3657600" y="4922393"/>
                  </a:lnTo>
                  <a:lnTo>
                    <a:pt x="3657600" y="2202281"/>
                  </a:lnTo>
                  <a:close/>
                </a:path>
                <a:path w="3657600" h="5029200">
                  <a:moveTo>
                    <a:pt x="3657600" y="106781"/>
                  </a:moveTo>
                  <a:lnTo>
                    <a:pt x="3646030" y="63614"/>
                  </a:lnTo>
                  <a:lnTo>
                    <a:pt x="3618827" y="28168"/>
                  </a:lnTo>
                  <a:lnTo>
                    <a:pt x="3580117" y="5816"/>
                  </a:lnTo>
                  <a:lnTo>
                    <a:pt x="3550805" y="0"/>
                  </a:lnTo>
                  <a:lnTo>
                    <a:pt x="106807" y="0"/>
                  </a:lnTo>
                  <a:lnTo>
                    <a:pt x="63627" y="11569"/>
                  </a:lnTo>
                  <a:lnTo>
                    <a:pt x="28181" y="38773"/>
                  </a:lnTo>
                  <a:lnTo>
                    <a:pt x="5829" y="77482"/>
                  </a:lnTo>
                  <a:lnTo>
                    <a:pt x="0" y="106781"/>
                  </a:lnTo>
                  <a:lnTo>
                    <a:pt x="0" y="1752587"/>
                  </a:lnTo>
                  <a:lnTo>
                    <a:pt x="0" y="1760093"/>
                  </a:lnTo>
                  <a:lnTo>
                    <a:pt x="11582" y="1803273"/>
                  </a:lnTo>
                  <a:lnTo>
                    <a:pt x="38785" y="1838718"/>
                  </a:lnTo>
                  <a:lnTo>
                    <a:pt x="77495" y="1861070"/>
                  </a:lnTo>
                  <a:lnTo>
                    <a:pt x="106807" y="1866887"/>
                  </a:lnTo>
                  <a:lnTo>
                    <a:pt x="3550805" y="1866887"/>
                  </a:lnTo>
                  <a:lnTo>
                    <a:pt x="3593985" y="1855317"/>
                  </a:lnTo>
                  <a:lnTo>
                    <a:pt x="3629431" y="1828101"/>
                  </a:lnTo>
                  <a:lnTo>
                    <a:pt x="3651770" y="1789404"/>
                  </a:lnTo>
                  <a:lnTo>
                    <a:pt x="3657600" y="1760093"/>
                  </a:lnTo>
                  <a:lnTo>
                    <a:pt x="3657600" y="106781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9FE1025-159F-6F23-2FAA-20B503FBC0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" y="228599"/>
              <a:ext cx="171449" cy="228599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4C52E160-B8F5-A4E9-68D1-AE07684CA11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" y="647699"/>
              <a:ext cx="152399" cy="152399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06180CBE-A62A-F9C8-2E3D-A8D8C44837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" y="952499"/>
              <a:ext cx="152399" cy="152399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5AAC4F2-AF35-6789-7846-3FF811BB05E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" y="1257299"/>
              <a:ext cx="152399" cy="152399"/>
            </a:xfrm>
            <a:prstGeom prst="rect">
              <a:avLst/>
            </a:prstGeom>
          </p:spPr>
        </p:pic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8E5F3806-632D-EA99-3206-8BD54A6B3DDA}"/>
              </a:ext>
            </a:extLst>
          </p:cNvPr>
          <p:cNvSpPr txBox="1"/>
          <p:nvPr/>
        </p:nvSpPr>
        <p:spPr>
          <a:xfrm>
            <a:off x="787399" y="1753220"/>
            <a:ext cx="3073400" cy="1500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5"/>
              </a:spcBef>
            </a:pPr>
            <a:r>
              <a:rPr sz="1950" spc="-165" dirty="0">
                <a:solidFill>
                  <a:srgbClr val="334054"/>
                </a:solidFill>
                <a:latin typeface="SimSun"/>
                <a:cs typeface="SimSun"/>
              </a:rPr>
              <a:t>公</a:t>
            </a:r>
            <a:r>
              <a:rPr sz="1900" spc="-120" dirty="0">
                <a:solidFill>
                  <a:srgbClr val="334054"/>
                </a:solidFill>
                <a:latin typeface="PMingLiU"/>
                <a:cs typeface="PMingLiU"/>
              </a:rPr>
              <a:t>司</a:t>
            </a:r>
            <a:r>
              <a:rPr sz="1950" spc="-165" dirty="0">
                <a:solidFill>
                  <a:srgbClr val="334054"/>
                </a:solidFill>
                <a:latin typeface="SimSun"/>
                <a:cs typeface="SimSun"/>
              </a:rPr>
              <a:t>簡</a:t>
            </a:r>
            <a:r>
              <a:rPr sz="2000" spc="-60" dirty="0">
                <a:solidFill>
                  <a:srgbClr val="334054"/>
                </a:solidFill>
                <a:latin typeface="SimSun"/>
                <a:cs typeface="SimSun"/>
              </a:rPr>
              <a:t>介</a:t>
            </a:r>
            <a:endParaRPr sz="2000">
              <a:latin typeface="SimSun"/>
              <a:cs typeface="SimSun"/>
            </a:endParaRPr>
          </a:p>
          <a:p>
            <a:pPr marL="12700" marR="275590">
              <a:lnSpc>
                <a:spcPct val="166700"/>
              </a:lnSpc>
              <a:spcBef>
                <a:spcPts val="215"/>
              </a:spcBef>
            </a:pPr>
            <a:r>
              <a:rPr sz="1200" dirty="0">
                <a:solidFill>
                  <a:srgbClr val="334054"/>
                </a:solidFill>
                <a:latin typeface="PMingLiU"/>
                <a:cs typeface="PMingLiU"/>
              </a:rPr>
              <a:t>成立於</a:t>
            </a:r>
            <a:r>
              <a:rPr sz="1200" dirty="0">
                <a:solidFill>
                  <a:srgbClr val="334054"/>
                </a:solidFill>
                <a:latin typeface="Arial"/>
                <a:cs typeface="Arial"/>
              </a:rPr>
              <a:t>2016</a:t>
            </a:r>
            <a:r>
              <a:rPr sz="1200" spc="-5" dirty="0">
                <a:solidFill>
                  <a:srgbClr val="334054"/>
                </a:solidFill>
                <a:latin typeface="PMingLiU"/>
                <a:cs typeface="PMingLiU"/>
              </a:rPr>
              <a:t>年，專注於高性能機器人研發從四足機器人延伸至人形機器人領域</a:t>
            </a:r>
            <a:endParaRPr sz="1200">
              <a:latin typeface="PMingLiU"/>
              <a:cs typeface="PMingLiU"/>
            </a:endParaRPr>
          </a:p>
          <a:p>
            <a:pPr marL="12700" marR="5080">
              <a:lnSpc>
                <a:spcPct val="125000"/>
              </a:lnSpc>
              <a:spcBef>
                <a:spcPts val="600"/>
              </a:spcBef>
            </a:pPr>
            <a:r>
              <a:rPr sz="1200" spc="-5" dirty="0">
                <a:solidFill>
                  <a:srgbClr val="334054"/>
                </a:solidFill>
                <a:latin typeface="PMingLiU"/>
                <a:cs typeface="PMingLiU"/>
              </a:rPr>
              <a:t>致力於推動機器人在工業、商業及消費領域普</a:t>
            </a:r>
            <a:r>
              <a:rPr sz="1200" spc="-50" dirty="0">
                <a:solidFill>
                  <a:srgbClr val="334054"/>
                </a:solidFill>
                <a:latin typeface="PMingLiU"/>
                <a:cs typeface="PMingLiU"/>
              </a:rPr>
              <a:t>及</a:t>
            </a:r>
            <a:endParaRPr sz="1200">
              <a:latin typeface="PMingLiU"/>
              <a:cs typeface="PMingLiU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47439ECC-5C78-270C-80C8-9004D94B513F}"/>
              </a:ext>
            </a:extLst>
          </p:cNvPr>
          <p:cNvGrpSpPr/>
          <p:nvPr/>
        </p:nvGrpSpPr>
        <p:grpSpPr>
          <a:xfrm>
            <a:off x="571499" y="3924300"/>
            <a:ext cx="304800" cy="762000"/>
            <a:chOff x="571499" y="2324100"/>
            <a:chExt cx="304800" cy="76200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4C21BB4D-B91A-ED0C-AE45-7B813B0AA5A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99" y="2324100"/>
              <a:ext cx="171449" cy="228599"/>
            </a:xfrm>
            <a:prstGeom prst="rect">
              <a:avLst/>
            </a:prstGeom>
          </p:spPr>
        </p:pic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7409ABE4-2AFD-7CF9-775A-312C1F43E91D}"/>
                </a:ext>
              </a:extLst>
            </p:cNvPr>
            <p:cNvSpPr/>
            <p:nvPr/>
          </p:nvSpPr>
          <p:spPr>
            <a:xfrm>
              <a:off x="571499" y="2705099"/>
              <a:ext cx="304800" cy="381000"/>
            </a:xfrm>
            <a:custGeom>
              <a:avLst/>
              <a:gdLst/>
              <a:ahLst/>
              <a:cxnLst/>
              <a:rect l="l" t="t" r="r" b="b"/>
              <a:pathLst>
                <a:path w="304800" h="381000">
                  <a:moveTo>
                    <a:pt x="152399" y="380999"/>
                  </a:moveTo>
                  <a:lnTo>
                    <a:pt x="108160" y="374438"/>
                  </a:lnTo>
                  <a:lnTo>
                    <a:pt x="67731" y="355314"/>
                  </a:lnTo>
                  <a:lnTo>
                    <a:pt x="34591" y="325282"/>
                  </a:lnTo>
                  <a:lnTo>
                    <a:pt x="11600" y="286919"/>
                  </a:lnTo>
                  <a:lnTo>
                    <a:pt x="732" y="243537"/>
                  </a:lnTo>
                  <a:lnTo>
                    <a:pt x="0" y="228599"/>
                  </a:lnTo>
                  <a:lnTo>
                    <a:pt x="0" y="152399"/>
                  </a:lnTo>
                  <a:lnTo>
                    <a:pt x="6560" y="108159"/>
                  </a:lnTo>
                  <a:lnTo>
                    <a:pt x="25683" y="67730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2" y="731"/>
                  </a:lnTo>
                  <a:lnTo>
                    <a:pt x="152399" y="0"/>
                  </a:lnTo>
                  <a:lnTo>
                    <a:pt x="159887" y="182"/>
                  </a:lnTo>
                  <a:lnTo>
                    <a:pt x="203733" y="8904"/>
                  </a:lnTo>
                  <a:lnTo>
                    <a:pt x="243192" y="29994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799" y="228599"/>
                  </a:lnTo>
                  <a:lnTo>
                    <a:pt x="298239" y="272838"/>
                  </a:lnTo>
                  <a:lnTo>
                    <a:pt x="279115" y="313266"/>
                  </a:lnTo>
                  <a:lnTo>
                    <a:pt x="249082" y="346406"/>
                  </a:lnTo>
                  <a:lnTo>
                    <a:pt x="210720" y="369398"/>
                  </a:lnTo>
                  <a:lnTo>
                    <a:pt x="167337" y="380267"/>
                  </a:lnTo>
                  <a:lnTo>
                    <a:pt x="152399" y="3809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60842591-DFBE-A351-3369-B8D658F8B3D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99" y="2809875"/>
              <a:ext cx="152399" cy="152399"/>
            </a:xfrm>
            <a:prstGeom prst="rect">
              <a:avLst/>
            </a:prstGeom>
          </p:spPr>
        </p:pic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2BF35D17-6BAB-144E-B991-A479E1B182A0}"/>
              </a:ext>
            </a:extLst>
          </p:cNvPr>
          <p:cNvSpPr txBox="1"/>
          <p:nvPr/>
        </p:nvSpPr>
        <p:spPr>
          <a:xfrm>
            <a:off x="806449" y="3839567"/>
            <a:ext cx="2863850" cy="10674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200" dirty="0">
                <a:solidFill>
                  <a:srgbClr val="334054"/>
                </a:solidFill>
                <a:latin typeface="SimSun"/>
                <a:cs typeface="SimSun"/>
              </a:rPr>
              <a:t>核</a:t>
            </a:r>
            <a:r>
              <a:rPr sz="2050" spc="-270" dirty="0">
                <a:solidFill>
                  <a:srgbClr val="334054"/>
                </a:solidFill>
                <a:latin typeface="PMingLiU"/>
                <a:cs typeface="PMingLiU"/>
              </a:rPr>
              <a:t>心</a:t>
            </a:r>
            <a:r>
              <a:rPr sz="2050" spc="-270" dirty="0">
                <a:solidFill>
                  <a:srgbClr val="334054"/>
                </a:solidFill>
                <a:latin typeface="SimSun"/>
                <a:cs typeface="SimSun"/>
              </a:rPr>
              <a:t>競</a:t>
            </a:r>
            <a:r>
              <a:rPr sz="2000" spc="-125" dirty="0">
                <a:solidFill>
                  <a:srgbClr val="334054"/>
                </a:solidFill>
                <a:latin typeface="SimSun"/>
                <a:cs typeface="SimSun"/>
              </a:rPr>
              <a:t>爭力</a:t>
            </a:r>
            <a:endParaRPr sz="2000">
              <a:latin typeface="SimSun"/>
              <a:cs typeface="SimSun"/>
            </a:endParaRPr>
          </a:p>
          <a:p>
            <a:pPr marL="183515">
              <a:lnSpc>
                <a:spcPct val="100000"/>
              </a:lnSpc>
              <a:spcBef>
                <a:spcPts val="1015"/>
              </a:spcBef>
            </a:pP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核心部件</a:t>
            </a:r>
            <a:r>
              <a:rPr sz="1300" spc="-80" dirty="0">
                <a:solidFill>
                  <a:srgbClr val="334054"/>
                </a:solidFill>
                <a:latin typeface="SimSun"/>
                <a:cs typeface="SimSun"/>
              </a:rPr>
              <a:t>自研</a:t>
            </a:r>
            <a:endParaRPr sz="1300">
              <a:latin typeface="SimSun"/>
              <a:cs typeface="SimSun"/>
            </a:endParaRPr>
          </a:p>
          <a:p>
            <a:pPr marL="183515" marR="5080">
              <a:lnSpc>
                <a:spcPct val="119000"/>
              </a:lnSpc>
              <a:spcBef>
                <a:spcPts val="90"/>
              </a:spcBef>
            </a:pP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自主研發全部核心零部件，包括高扭矩密度電</a:t>
            </a:r>
            <a:r>
              <a:rPr sz="1050" spc="-10" dirty="0">
                <a:solidFill>
                  <a:srgbClr val="465469"/>
                </a:solidFill>
                <a:latin typeface="PMingLiU"/>
                <a:cs typeface="PMingLiU"/>
              </a:rPr>
              <a:t>機、減速器和控制器</a:t>
            </a:r>
            <a:endParaRPr sz="1050">
              <a:latin typeface="PMingLiU"/>
              <a:cs typeface="PMingLiU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C36668D4-33A1-919C-9A56-00DE0357BD18}"/>
              </a:ext>
            </a:extLst>
          </p:cNvPr>
          <p:cNvGrpSpPr/>
          <p:nvPr/>
        </p:nvGrpSpPr>
        <p:grpSpPr>
          <a:xfrm>
            <a:off x="571499" y="1600200"/>
            <a:ext cx="8324850" cy="4610100"/>
            <a:chOff x="571499" y="0"/>
            <a:chExt cx="8324850" cy="4610100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9901C23D-1AFB-6CCC-FFAF-38FF085FE777}"/>
                </a:ext>
              </a:extLst>
            </p:cNvPr>
            <p:cNvSpPr/>
            <p:nvPr/>
          </p:nvSpPr>
          <p:spPr>
            <a:xfrm>
              <a:off x="571499" y="3467099"/>
              <a:ext cx="285750" cy="381000"/>
            </a:xfrm>
            <a:custGeom>
              <a:avLst/>
              <a:gdLst/>
              <a:ahLst/>
              <a:cxnLst/>
              <a:rect l="l" t="t" r="r" b="b"/>
              <a:pathLst>
                <a:path w="285750" h="381000">
                  <a:moveTo>
                    <a:pt x="142874" y="380999"/>
                  </a:moveTo>
                  <a:lnTo>
                    <a:pt x="101399" y="374847"/>
                  </a:lnTo>
                  <a:lnTo>
                    <a:pt x="63497" y="356918"/>
                  </a:lnTo>
                  <a:lnTo>
                    <a:pt x="32429" y="328764"/>
                  </a:lnTo>
                  <a:lnTo>
                    <a:pt x="10875" y="292799"/>
                  </a:lnTo>
                  <a:lnTo>
                    <a:pt x="686" y="252128"/>
                  </a:lnTo>
                  <a:lnTo>
                    <a:pt x="0" y="238124"/>
                  </a:lnTo>
                  <a:lnTo>
                    <a:pt x="0" y="142874"/>
                  </a:lnTo>
                  <a:lnTo>
                    <a:pt x="6150" y="101398"/>
                  </a:lnTo>
                  <a:lnTo>
                    <a:pt x="24078" y="63498"/>
                  </a:lnTo>
                  <a:lnTo>
                    <a:pt x="52234" y="32429"/>
                  </a:lnTo>
                  <a:lnTo>
                    <a:pt x="88199" y="10874"/>
                  </a:lnTo>
                  <a:lnTo>
                    <a:pt x="128870" y="686"/>
                  </a:lnTo>
                  <a:lnTo>
                    <a:pt x="142874" y="0"/>
                  </a:lnTo>
                  <a:lnTo>
                    <a:pt x="149894" y="171"/>
                  </a:lnTo>
                  <a:lnTo>
                    <a:pt x="191000" y="8347"/>
                  </a:lnTo>
                  <a:lnTo>
                    <a:pt x="227992" y="28120"/>
                  </a:lnTo>
                  <a:lnTo>
                    <a:pt x="257628" y="57756"/>
                  </a:lnTo>
                  <a:lnTo>
                    <a:pt x="277401" y="94747"/>
                  </a:lnTo>
                  <a:lnTo>
                    <a:pt x="285578" y="135855"/>
                  </a:lnTo>
                  <a:lnTo>
                    <a:pt x="285749" y="142874"/>
                  </a:lnTo>
                  <a:lnTo>
                    <a:pt x="285749" y="238124"/>
                  </a:lnTo>
                  <a:lnTo>
                    <a:pt x="279599" y="279598"/>
                  </a:lnTo>
                  <a:lnTo>
                    <a:pt x="261671" y="317501"/>
                  </a:lnTo>
                  <a:lnTo>
                    <a:pt x="233514" y="348568"/>
                  </a:lnTo>
                  <a:lnTo>
                    <a:pt x="197550" y="370122"/>
                  </a:lnTo>
                  <a:lnTo>
                    <a:pt x="156879" y="380312"/>
                  </a:lnTo>
                  <a:lnTo>
                    <a:pt x="142874" y="380999"/>
                  </a:lnTo>
                  <a:close/>
                </a:path>
              </a:pathLst>
            </a:custGeom>
            <a:solidFill>
              <a:srgbClr val="DBF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91F3AD53-54DA-1989-B4A1-8D6EF30E7C2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699" y="3571874"/>
              <a:ext cx="133349" cy="152399"/>
            </a:xfrm>
            <a:prstGeom prst="rect">
              <a:avLst/>
            </a:prstGeom>
          </p:spPr>
        </p:pic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44E81E88-9B82-131E-B7EE-B91CF3DBB4F5}"/>
                </a:ext>
              </a:extLst>
            </p:cNvPr>
            <p:cNvSpPr/>
            <p:nvPr/>
          </p:nvSpPr>
          <p:spPr>
            <a:xfrm>
              <a:off x="571499" y="4229099"/>
              <a:ext cx="247650" cy="381000"/>
            </a:xfrm>
            <a:custGeom>
              <a:avLst/>
              <a:gdLst/>
              <a:ahLst/>
              <a:cxnLst/>
              <a:rect l="l" t="t" r="r" b="b"/>
              <a:pathLst>
                <a:path w="247650" h="381000">
                  <a:moveTo>
                    <a:pt x="131955" y="380999"/>
                  </a:moveTo>
                  <a:lnTo>
                    <a:pt x="115694" y="380999"/>
                  </a:lnTo>
                  <a:lnTo>
                    <a:pt x="107642" y="380207"/>
                  </a:lnTo>
                  <a:lnTo>
                    <a:pt x="68927" y="368460"/>
                  </a:lnTo>
                  <a:lnTo>
                    <a:pt x="30518" y="338982"/>
                  </a:lnTo>
                  <a:lnTo>
                    <a:pt x="6314" y="297048"/>
                  </a:lnTo>
                  <a:lnTo>
                    <a:pt x="0" y="265305"/>
                  </a:lnTo>
                  <a:lnTo>
                    <a:pt x="0" y="257174"/>
                  </a:lnTo>
                  <a:lnTo>
                    <a:pt x="0" y="115694"/>
                  </a:lnTo>
                  <a:lnTo>
                    <a:pt x="12536" y="68926"/>
                  </a:lnTo>
                  <a:lnTo>
                    <a:pt x="42016" y="30516"/>
                  </a:lnTo>
                  <a:lnTo>
                    <a:pt x="83950" y="6314"/>
                  </a:lnTo>
                  <a:lnTo>
                    <a:pt x="115694" y="0"/>
                  </a:lnTo>
                  <a:lnTo>
                    <a:pt x="131955" y="0"/>
                  </a:lnTo>
                  <a:lnTo>
                    <a:pt x="178722" y="12536"/>
                  </a:lnTo>
                  <a:lnTo>
                    <a:pt x="217131" y="42014"/>
                  </a:lnTo>
                  <a:lnTo>
                    <a:pt x="241335" y="83949"/>
                  </a:lnTo>
                  <a:lnTo>
                    <a:pt x="247650" y="115694"/>
                  </a:lnTo>
                  <a:lnTo>
                    <a:pt x="247650" y="265305"/>
                  </a:lnTo>
                  <a:lnTo>
                    <a:pt x="235112" y="312070"/>
                  </a:lnTo>
                  <a:lnTo>
                    <a:pt x="205633" y="350479"/>
                  </a:lnTo>
                  <a:lnTo>
                    <a:pt x="163699" y="374684"/>
                  </a:lnTo>
                  <a:lnTo>
                    <a:pt x="140007" y="380207"/>
                  </a:lnTo>
                  <a:lnTo>
                    <a:pt x="131955" y="380999"/>
                  </a:lnTo>
                  <a:close/>
                </a:path>
              </a:pathLst>
            </a:custGeom>
            <a:solidFill>
              <a:srgbClr val="FE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6D0C25EF-6F57-4FA5-9794-F80B8D5E809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699" y="4333874"/>
              <a:ext cx="95249" cy="152399"/>
            </a:xfrm>
            <a:prstGeom prst="rect">
              <a:avLst/>
            </a:prstGeom>
          </p:spPr>
        </p:pic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9662FDE3-191A-9F5C-A3E6-2E5FEC18B0CD}"/>
                </a:ext>
              </a:extLst>
            </p:cNvPr>
            <p:cNvSpPr/>
            <p:nvPr/>
          </p:nvSpPr>
          <p:spPr>
            <a:xfrm>
              <a:off x="4267199" y="0"/>
              <a:ext cx="4629150" cy="2943225"/>
            </a:xfrm>
            <a:custGeom>
              <a:avLst/>
              <a:gdLst/>
              <a:ahLst/>
              <a:cxnLst/>
              <a:rect l="l" t="t" r="r" b="b"/>
              <a:pathLst>
                <a:path w="4629150" h="2943225">
                  <a:moveTo>
                    <a:pt x="4522354" y="2943224"/>
                  </a:moveTo>
                  <a:lnTo>
                    <a:pt x="106794" y="2943224"/>
                  </a:lnTo>
                  <a:lnTo>
                    <a:pt x="99361" y="2942491"/>
                  </a:lnTo>
                  <a:lnTo>
                    <a:pt x="57038" y="2928129"/>
                  </a:lnTo>
                  <a:lnTo>
                    <a:pt x="23432" y="2898665"/>
                  </a:lnTo>
                  <a:lnTo>
                    <a:pt x="3660" y="2858582"/>
                  </a:lnTo>
                  <a:lnTo>
                    <a:pt x="0" y="2836428"/>
                  </a:lnTo>
                  <a:lnTo>
                    <a:pt x="0" y="2828924"/>
                  </a:lnTo>
                  <a:lnTo>
                    <a:pt x="0" y="106793"/>
                  </a:lnTo>
                  <a:lnTo>
                    <a:pt x="11572" y="63623"/>
                  </a:lnTo>
                  <a:lnTo>
                    <a:pt x="38784" y="28169"/>
                  </a:lnTo>
                  <a:lnTo>
                    <a:pt x="77492" y="5827"/>
                  </a:lnTo>
                  <a:lnTo>
                    <a:pt x="106794" y="0"/>
                  </a:lnTo>
                  <a:lnTo>
                    <a:pt x="4522354" y="0"/>
                  </a:lnTo>
                  <a:lnTo>
                    <a:pt x="4565524" y="11572"/>
                  </a:lnTo>
                  <a:lnTo>
                    <a:pt x="4600978" y="38782"/>
                  </a:lnTo>
                  <a:lnTo>
                    <a:pt x="4623320" y="77490"/>
                  </a:lnTo>
                  <a:lnTo>
                    <a:pt x="4629149" y="106793"/>
                  </a:lnTo>
                  <a:lnTo>
                    <a:pt x="4629149" y="2836428"/>
                  </a:lnTo>
                  <a:lnTo>
                    <a:pt x="4617575" y="2879597"/>
                  </a:lnTo>
                  <a:lnTo>
                    <a:pt x="4590364" y="2915052"/>
                  </a:lnTo>
                  <a:lnTo>
                    <a:pt x="4551656" y="2937395"/>
                  </a:lnTo>
                  <a:lnTo>
                    <a:pt x="4529787" y="2942491"/>
                  </a:lnTo>
                  <a:lnTo>
                    <a:pt x="4522354" y="2943224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F95EE1F2-6039-A92C-D982-CAD7DA9A606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7699" y="228599"/>
              <a:ext cx="285749" cy="228599"/>
            </a:xfrm>
            <a:prstGeom prst="rect">
              <a:avLst/>
            </a:prstGeom>
          </p:spPr>
        </p:pic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D3408179-FFEB-D4D3-8C2F-2B89B5A419D6}"/>
              </a:ext>
            </a:extLst>
          </p:cNvPr>
          <p:cNvSpPr txBox="1"/>
          <p:nvPr/>
        </p:nvSpPr>
        <p:spPr>
          <a:xfrm>
            <a:off x="958850" y="4991348"/>
            <a:ext cx="2825750" cy="6775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300" spc="-110" dirty="0">
                <a:solidFill>
                  <a:srgbClr val="334054"/>
                </a:solidFill>
                <a:latin typeface="PMingLiU"/>
                <a:cs typeface="PMingLiU"/>
              </a:rPr>
              <a:t>運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動</a:t>
            </a:r>
            <a:r>
              <a:rPr sz="1300" spc="-114" dirty="0">
                <a:solidFill>
                  <a:srgbClr val="334054"/>
                </a:solidFill>
                <a:latin typeface="SimSun"/>
                <a:cs typeface="SimSun"/>
              </a:rPr>
              <a:t>控</a:t>
            </a:r>
            <a:r>
              <a:rPr sz="1350" spc="-165" dirty="0">
                <a:solidFill>
                  <a:srgbClr val="334054"/>
                </a:solidFill>
                <a:latin typeface="SimSun"/>
                <a:cs typeface="SimSun"/>
              </a:rPr>
              <a:t>制</a:t>
            </a: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算</a:t>
            </a:r>
            <a:r>
              <a:rPr sz="1350" spc="-50" dirty="0">
                <a:solidFill>
                  <a:srgbClr val="334054"/>
                </a:solidFill>
                <a:latin typeface="SimSun"/>
                <a:cs typeface="SimSun"/>
              </a:rPr>
              <a:t>法</a:t>
            </a:r>
            <a:endParaRPr sz="1350">
              <a:latin typeface="SimSun"/>
              <a:cs typeface="SimSun"/>
            </a:endParaRPr>
          </a:p>
          <a:p>
            <a:pPr marL="12700" marR="5080">
              <a:lnSpc>
                <a:spcPct val="119000"/>
              </a:lnSpc>
              <a:spcBef>
                <a:spcPts val="90"/>
              </a:spcBef>
            </a:pP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先進運動控制算法確保卓越的平衡能力和動態性</a:t>
            </a:r>
            <a:r>
              <a:rPr sz="1050" spc="-50" dirty="0">
                <a:solidFill>
                  <a:srgbClr val="465469"/>
                </a:solidFill>
                <a:latin typeface="PMingLiU"/>
                <a:cs typeface="PMingLiU"/>
              </a:rPr>
              <a:t>能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B4B5716-DB96-D3E5-3225-0ADEBC4087FC}"/>
              </a:ext>
            </a:extLst>
          </p:cNvPr>
          <p:cNvSpPr txBox="1"/>
          <p:nvPr/>
        </p:nvSpPr>
        <p:spPr>
          <a:xfrm>
            <a:off x="920750" y="5753348"/>
            <a:ext cx="2922905" cy="6775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300" spc="-120" dirty="0">
                <a:solidFill>
                  <a:srgbClr val="334054"/>
                </a:solidFill>
                <a:latin typeface="SimSun"/>
                <a:cs typeface="SimSun"/>
              </a:rPr>
              <a:t>成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本</a:t>
            </a: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優</a:t>
            </a:r>
            <a:r>
              <a:rPr sz="1350" spc="-50" dirty="0">
                <a:solidFill>
                  <a:srgbClr val="334054"/>
                </a:solidFill>
                <a:latin typeface="SimSun"/>
                <a:cs typeface="SimSun"/>
              </a:rPr>
              <a:t>勢</a:t>
            </a:r>
            <a:endParaRPr sz="1350">
              <a:latin typeface="SimSun"/>
              <a:cs typeface="SimSun"/>
            </a:endParaRPr>
          </a:p>
          <a:p>
            <a:pPr marL="12700" marR="5080">
              <a:lnSpc>
                <a:spcPct val="119000"/>
              </a:lnSpc>
              <a:spcBef>
                <a:spcPts val="90"/>
              </a:spcBef>
            </a:pPr>
            <a:r>
              <a:rPr sz="1050" dirty="0">
                <a:solidFill>
                  <a:srgbClr val="465469"/>
                </a:solidFill>
                <a:latin typeface="Arial"/>
                <a:cs typeface="Arial"/>
              </a:rPr>
              <a:t>G1</a:t>
            </a:r>
            <a:r>
              <a:rPr sz="1050" dirty="0">
                <a:solidFill>
                  <a:srgbClr val="465469"/>
                </a:solidFill>
                <a:latin typeface="PMingLiU"/>
                <a:cs typeface="PMingLiU"/>
              </a:rPr>
              <a:t>售價僅</a:t>
            </a:r>
            <a:r>
              <a:rPr sz="1050" spc="-10" dirty="0">
                <a:solidFill>
                  <a:srgbClr val="465469"/>
                </a:solidFill>
                <a:latin typeface="Arial"/>
                <a:cs typeface="Arial"/>
              </a:rPr>
              <a:t>9.9</a:t>
            </a: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萬人民幣，大幅降低人形機器人入門</a:t>
            </a:r>
            <a:r>
              <a:rPr sz="1050" spc="-25" dirty="0">
                <a:solidFill>
                  <a:srgbClr val="465469"/>
                </a:solidFill>
                <a:latin typeface="PMingLiU"/>
                <a:cs typeface="PMingLiU"/>
              </a:rPr>
              <a:t>門檻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B1B3CC8C-4487-889D-B1B4-E3270CA06B3F}"/>
              </a:ext>
            </a:extLst>
          </p:cNvPr>
          <p:cNvSpPr txBox="1"/>
          <p:nvPr/>
        </p:nvSpPr>
        <p:spPr>
          <a:xfrm>
            <a:off x="4806949" y="1748880"/>
            <a:ext cx="176593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dirty="0">
                <a:solidFill>
                  <a:srgbClr val="334054"/>
                </a:solidFill>
                <a:latin typeface="Arial"/>
                <a:cs typeface="Arial"/>
              </a:rPr>
              <a:t>H1</a:t>
            </a:r>
            <a:r>
              <a:rPr sz="2000" spc="-200" dirty="0">
                <a:solidFill>
                  <a:srgbClr val="334054"/>
                </a:solidFill>
                <a:latin typeface="SimSun"/>
                <a:cs typeface="SimSun"/>
              </a:rPr>
              <a:t>與</a:t>
            </a:r>
            <a:r>
              <a:rPr sz="1800" b="1" dirty="0">
                <a:solidFill>
                  <a:srgbClr val="334054"/>
                </a:solidFill>
                <a:latin typeface="Arial"/>
                <a:cs typeface="Arial"/>
              </a:rPr>
              <a:t>G1</a:t>
            </a:r>
            <a:r>
              <a:rPr sz="2000" spc="-190" dirty="0">
                <a:solidFill>
                  <a:srgbClr val="334054"/>
                </a:solidFill>
                <a:latin typeface="SimSun"/>
                <a:cs typeface="SimSun"/>
              </a:rPr>
              <a:t>系列對比</a:t>
            </a:r>
            <a:endParaRPr sz="2000">
              <a:latin typeface="SimSun"/>
              <a:cs typeface="SimSun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777C304D-4238-C604-7DDC-F96B679BA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484656"/>
              </p:ext>
            </p:extLst>
          </p:nvPr>
        </p:nvGraphicFramePr>
        <p:xfrm>
          <a:off x="4457699" y="2209799"/>
          <a:ext cx="4248150" cy="213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2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345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150" spc="-80" dirty="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特性</a:t>
                      </a:r>
                      <a:endParaRPr sz="1150">
                        <a:latin typeface="SimSun"/>
                        <a:cs typeface="SimSun"/>
                      </a:endParaRPr>
                    </a:p>
                  </a:txBody>
                  <a:tcPr marL="0" marR="0" marT="73025" marB="0">
                    <a:lnB w="9525">
                      <a:solidFill>
                        <a:srgbClr val="E2E7F0"/>
                      </a:solidFill>
                      <a:prstDash val="solid"/>
                    </a:lnB>
                    <a:solidFill>
                      <a:srgbClr val="334054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0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Unitree</a:t>
                      </a:r>
                      <a:r>
                        <a:rPr sz="105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B w="9525">
                      <a:solidFill>
                        <a:srgbClr val="E2E7F0"/>
                      </a:solidFill>
                      <a:prstDash val="solid"/>
                    </a:lnB>
                    <a:solidFill>
                      <a:srgbClr val="334054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0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Unitree</a:t>
                      </a:r>
                      <a:r>
                        <a:rPr sz="105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B w="9525">
                      <a:solidFill>
                        <a:srgbClr val="E2E7F0"/>
                      </a:solidFill>
                      <a:prstDash val="solid"/>
                    </a:lnB>
                    <a:solidFill>
                      <a:srgbClr val="33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spc="-2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身高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約 </a:t>
                      </a:r>
                      <a:r>
                        <a:rPr sz="1050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1.8</a:t>
                      </a:r>
                      <a:r>
                        <a:rPr sz="1050" spc="-5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米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可伸縮，約 </a:t>
                      </a:r>
                      <a:r>
                        <a:rPr sz="1050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1.27</a:t>
                      </a:r>
                      <a:r>
                        <a:rPr sz="1050" spc="-10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米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spc="-2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體重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約 </a:t>
                      </a:r>
                      <a:r>
                        <a:rPr sz="1050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47</a:t>
                      </a:r>
                      <a:r>
                        <a:rPr sz="1050" spc="-5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公斤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約 </a:t>
                      </a:r>
                      <a:r>
                        <a:rPr sz="1050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35</a:t>
                      </a:r>
                      <a:r>
                        <a:rPr sz="1050" spc="-5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公斤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spc="-2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核心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spc="-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高運動性能，奔跑速度可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spc="-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超高靈活性，可完成側空翻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spc="-2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優勢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6350" marB="0"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spc="1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達 </a:t>
                      </a:r>
                      <a:r>
                        <a:rPr sz="1050" spc="-10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3.3</a:t>
                      </a:r>
                      <a:r>
                        <a:rPr sz="105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米</a:t>
                      </a:r>
                      <a:r>
                        <a:rPr sz="1050" dirty="0">
                          <a:solidFill>
                            <a:srgbClr val="1D293B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050" spc="-5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秒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6350" marB="0"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spc="-1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等高難度動作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6350" marB="0"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spc="-2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目標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spc="-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科研機構、高校及企業研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50" spc="-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工業應用、商業服務及個人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90170" marB="0">
                    <a:lnT w="9525">
                      <a:solidFill>
                        <a:srgbClr val="E2E7F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spc="-25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市場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6350" marB="0"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spc="-5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發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6350" marB="0"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spc="-20" dirty="0">
                          <a:solidFill>
                            <a:srgbClr val="1D293B"/>
                          </a:solidFill>
                          <a:latin typeface="PMingLiU"/>
                          <a:cs typeface="PMingLiU"/>
                        </a:rPr>
                        <a:t>開發者</a:t>
                      </a:r>
                      <a:endParaRPr sz="1050">
                        <a:latin typeface="PMingLiU"/>
                        <a:cs typeface="PMingLiU"/>
                      </a:endParaRPr>
                    </a:p>
                  </a:txBody>
                  <a:tcPr marL="0" marR="0" marT="6350" marB="0"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7" name="object 26">
            <a:extLst>
              <a:ext uri="{FF2B5EF4-FFF2-40B4-BE49-F238E27FC236}">
                <a16:creationId xmlns:a16="http://schemas.microsoft.com/office/drawing/2014/main" id="{AC3E7A01-82B5-9D6A-05D3-82968EC96A9A}"/>
              </a:ext>
            </a:extLst>
          </p:cNvPr>
          <p:cNvGrpSpPr/>
          <p:nvPr/>
        </p:nvGrpSpPr>
        <p:grpSpPr>
          <a:xfrm>
            <a:off x="4267200" y="1600200"/>
            <a:ext cx="7543800" cy="5067300"/>
            <a:chOff x="4267200" y="0"/>
            <a:chExt cx="7543800" cy="5067300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C0F3546C-15ED-7288-EDA9-AD544B7DB33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7200" y="3095624"/>
              <a:ext cx="2238374" cy="1971674"/>
            </a:xfrm>
            <a:prstGeom prst="rect">
              <a:avLst/>
            </a:prstGeom>
          </p:spPr>
        </p:pic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335EF0DB-F0F8-D8D0-4535-573F5C6A4CC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7975" y="3095624"/>
              <a:ext cx="2238374" cy="1409699"/>
            </a:xfrm>
            <a:prstGeom prst="rect">
              <a:avLst/>
            </a:prstGeom>
          </p:spPr>
        </p:pic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9C5B295D-E8BF-99C8-1F51-320BE0A6D9AE}"/>
                </a:ext>
              </a:extLst>
            </p:cNvPr>
            <p:cNvSpPr/>
            <p:nvPr/>
          </p:nvSpPr>
          <p:spPr>
            <a:xfrm>
              <a:off x="9124949" y="0"/>
              <a:ext cx="2686050" cy="2819400"/>
            </a:xfrm>
            <a:custGeom>
              <a:avLst/>
              <a:gdLst/>
              <a:ahLst/>
              <a:cxnLst/>
              <a:rect l="l" t="t" r="r" b="b"/>
              <a:pathLst>
                <a:path w="2686050" h="2819400">
                  <a:moveTo>
                    <a:pt x="2579255" y="2819398"/>
                  </a:moveTo>
                  <a:lnTo>
                    <a:pt x="106794" y="2819398"/>
                  </a:lnTo>
                  <a:lnTo>
                    <a:pt x="99360" y="2818665"/>
                  </a:lnTo>
                  <a:lnTo>
                    <a:pt x="57036" y="2804304"/>
                  </a:lnTo>
                  <a:lnTo>
                    <a:pt x="23430" y="2774841"/>
                  </a:lnTo>
                  <a:lnTo>
                    <a:pt x="3659" y="2734757"/>
                  </a:lnTo>
                  <a:lnTo>
                    <a:pt x="0" y="2712604"/>
                  </a:lnTo>
                  <a:lnTo>
                    <a:pt x="0" y="2705099"/>
                  </a:lnTo>
                  <a:lnTo>
                    <a:pt x="0" y="106793"/>
                  </a:lnTo>
                  <a:lnTo>
                    <a:pt x="11571" y="63623"/>
                  </a:lnTo>
                  <a:lnTo>
                    <a:pt x="38782" y="28169"/>
                  </a:lnTo>
                  <a:lnTo>
                    <a:pt x="77491" y="5827"/>
                  </a:lnTo>
                  <a:lnTo>
                    <a:pt x="106794" y="0"/>
                  </a:lnTo>
                  <a:lnTo>
                    <a:pt x="2579255" y="0"/>
                  </a:lnTo>
                  <a:lnTo>
                    <a:pt x="2622422" y="11572"/>
                  </a:lnTo>
                  <a:lnTo>
                    <a:pt x="2657878" y="38782"/>
                  </a:lnTo>
                  <a:lnTo>
                    <a:pt x="2680221" y="77490"/>
                  </a:lnTo>
                  <a:lnTo>
                    <a:pt x="2686049" y="106793"/>
                  </a:lnTo>
                  <a:lnTo>
                    <a:pt x="2686049" y="2712604"/>
                  </a:lnTo>
                  <a:lnTo>
                    <a:pt x="2674476" y="2755772"/>
                  </a:lnTo>
                  <a:lnTo>
                    <a:pt x="2647264" y="2791227"/>
                  </a:lnTo>
                  <a:lnTo>
                    <a:pt x="2608555" y="2813569"/>
                  </a:lnTo>
                  <a:lnTo>
                    <a:pt x="2586687" y="2818665"/>
                  </a:lnTo>
                  <a:lnTo>
                    <a:pt x="2579255" y="2819398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3DA2DEDE-AE2D-633B-CC49-CE151F45420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5449" y="228599"/>
              <a:ext cx="228599" cy="228599"/>
            </a:xfrm>
            <a:prstGeom prst="rect">
              <a:avLst/>
            </a:prstGeom>
          </p:spPr>
        </p:pic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2B0D9C79-F526-3B86-FCEE-75B44B0196D9}"/>
              </a:ext>
            </a:extLst>
          </p:cNvPr>
          <p:cNvSpPr txBox="1"/>
          <p:nvPr/>
        </p:nvSpPr>
        <p:spPr>
          <a:xfrm>
            <a:off x="4992538" y="6740525"/>
            <a:ext cx="788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4054"/>
                </a:solidFill>
                <a:latin typeface="Arial"/>
                <a:cs typeface="Arial"/>
              </a:rPr>
              <a:t>Unitree </a:t>
            </a:r>
            <a:r>
              <a:rPr sz="1200" b="1" spc="-25" dirty="0">
                <a:solidFill>
                  <a:srgbClr val="334054"/>
                </a:solidFill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032B762-7462-AF60-574B-7F6A6C5C001C}"/>
              </a:ext>
            </a:extLst>
          </p:cNvPr>
          <p:cNvSpPr txBox="1"/>
          <p:nvPr/>
        </p:nvSpPr>
        <p:spPr>
          <a:xfrm>
            <a:off x="7378997" y="6178550"/>
            <a:ext cx="796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4054"/>
                </a:solidFill>
                <a:latin typeface="Arial"/>
                <a:cs typeface="Arial"/>
              </a:rPr>
              <a:t>Unitree </a:t>
            </a:r>
            <a:r>
              <a:rPr sz="1200" b="1" spc="-25" dirty="0">
                <a:solidFill>
                  <a:srgbClr val="334054"/>
                </a:solidFill>
                <a:latin typeface="Arial"/>
                <a:cs typeface="Arial"/>
              </a:rPr>
              <a:t>G1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88A85A81-8BAF-C613-9205-A6F2F6DB8D83}"/>
              </a:ext>
            </a:extLst>
          </p:cNvPr>
          <p:cNvSpPr txBox="1">
            <a:spLocks/>
          </p:cNvSpPr>
          <p:nvPr/>
        </p:nvSpPr>
        <p:spPr>
          <a:xfrm>
            <a:off x="9607549" y="1744290"/>
            <a:ext cx="939800" cy="3403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1900" b="0" i="0">
                <a:solidFill>
                  <a:srgbClr val="334054"/>
                </a:solidFill>
                <a:latin typeface="SimSun"/>
                <a:ea typeface="+mj-ea"/>
                <a:cs typeface="SimSun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zh-TW" altLang="en-US" sz="2050" spc="-270"/>
              <a:t>市</a:t>
            </a:r>
            <a:r>
              <a:rPr lang="zh-TW" altLang="en-US" sz="1950" spc="-165"/>
              <a:t>場</a:t>
            </a:r>
            <a:r>
              <a:rPr lang="zh-TW" altLang="en-US" sz="2000" spc="-200"/>
              <a:t>表</a:t>
            </a:r>
            <a:r>
              <a:rPr lang="zh-TW" altLang="en-US" spc="-50">
                <a:latin typeface="PMingLiU"/>
                <a:cs typeface="PMingLiU"/>
              </a:rPr>
              <a:t>現</a:t>
            </a:r>
            <a:endParaRPr lang="zh-TW" altLang="en-US" sz="2000">
              <a:latin typeface="PMingLiU"/>
              <a:cs typeface="PMingLiU"/>
            </a:endParaRPr>
          </a:p>
        </p:txBody>
      </p:sp>
      <p:grpSp>
        <p:nvGrpSpPr>
          <p:cNvPr id="35" name="object 34">
            <a:extLst>
              <a:ext uri="{FF2B5EF4-FFF2-40B4-BE49-F238E27FC236}">
                <a16:creationId xmlns:a16="http://schemas.microsoft.com/office/drawing/2014/main" id="{531DD371-AEBB-E86D-5358-9933B197079C}"/>
              </a:ext>
            </a:extLst>
          </p:cNvPr>
          <p:cNvGrpSpPr/>
          <p:nvPr/>
        </p:nvGrpSpPr>
        <p:grpSpPr>
          <a:xfrm>
            <a:off x="9124950" y="2247899"/>
            <a:ext cx="2686050" cy="3876675"/>
            <a:chOff x="9124950" y="647699"/>
            <a:chExt cx="2686050" cy="3876675"/>
          </a:xfrm>
        </p:grpSpPr>
        <p:pic>
          <p:nvPicPr>
            <p:cNvPr id="36" name="object 35">
              <a:extLst>
                <a:ext uri="{FF2B5EF4-FFF2-40B4-BE49-F238E27FC236}">
                  <a16:creationId xmlns:a16="http://schemas.microsoft.com/office/drawing/2014/main" id="{4AB52749-15F7-5C81-411B-7ABDBEC7E68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15449" y="647699"/>
              <a:ext cx="95249" cy="152399"/>
            </a:xfrm>
            <a:prstGeom prst="rect">
              <a:avLst/>
            </a:prstGeom>
          </p:spPr>
        </p:pic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5AD69A62-8BE7-5792-87DE-A6F34DEA4FE5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5449" y="1181099"/>
              <a:ext cx="171449" cy="152399"/>
            </a:xfrm>
            <a:prstGeom prst="rect">
              <a:avLst/>
            </a:prstGeom>
          </p:spPr>
        </p:pic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AA43FED0-9310-CFCC-E1BE-797851E896C9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15449" y="1714499"/>
              <a:ext cx="171449" cy="152399"/>
            </a:xfrm>
            <a:prstGeom prst="rect">
              <a:avLst/>
            </a:prstGeom>
          </p:spPr>
        </p:pic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565A906E-3941-16F9-3010-2DCD5B284A6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15449" y="2247899"/>
              <a:ext cx="133349" cy="152399"/>
            </a:xfrm>
            <a:prstGeom prst="rect">
              <a:avLst/>
            </a:prstGeom>
          </p:spPr>
        </p:pic>
        <p:pic>
          <p:nvPicPr>
            <p:cNvPr id="40" name="object 39">
              <a:extLst>
                <a:ext uri="{FF2B5EF4-FFF2-40B4-BE49-F238E27FC236}">
                  <a16:creationId xmlns:a16="http://schemas.microsoft.com/office/drawing/2014/main" id="{310F56D2-B8B7-CAF2-16D2-55E17B0CE35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24950" y="3009899"/>
              <a:ext cx="2686049" cy="1514474"/>
            </a:xfrm>
            <a:prstGeom prst="rect">
              <a:avLst/>
            </a:prstGeom>
          </p:spPr>
        </p:pic>
      </p:grpSp>
      <p:sp>
        <p:nvSpPr>
          <p:cNvPr id="41" name="object 40">
            <a:extLst>
              <a:ext uri="{FF2B5EF4-FFF2-40B4-BE49-F238E27FC236}">
                <a16:creationId xmlns:a16="http://schemas.microsoft.com/office/drawing/2014/main" id="{9D3F4721-0494-89AB-1DB7-CECB520B19C7}"/>
              </a:ext>
            </a:extLst>
          </p:cNvPr>
          <p:cNvSpPr txBox="1"/>
          <p:nvPr/>
        </p:nvSpPr>
        <p:spPr>
          <a:xfrm>
            <a:off x="9474199" y="2129778"/>
            <a:ext cx="1892300" cy="49149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營</a:t>
            </a:r>
            <a:r>
              <a:rPr sz="1300" spc="-110" dirty="0">
                <a:solidFill>
                  <a:srgbClr val="334054"/>
                </a:solidFill>
                <a:latin typeface="PMingLiU"/>
                <a:cs typeface="PMingLiU"/>
              </a:rPr>
              <a:t>收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突</a:t>
            </a: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破</a:t>
            </a:r>
            <a:r>
              <a:rPr sz="1200" b="1" dirty="0">
                <a:solidFill>
                  <a:srgbClr val="334054"/>
                </a:solidFill>
                <a:latin typeface="Arial"/>
                <a:cs typeface="Arial"/>
              </a:rPr>
              <a:t>10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億</a:t>
            </a: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元</a:t>
            </a:r>
            <a:r>
              <a:rPr sz="1350" spc="-130" dirty="0">
                <a:solidFill>
                  <a:srgbClr val="334054"/>
                </a:solidFill>
                <a:latin typeface="SimSun"/>
                <a:cs typeface="SimSun"/>
              </a:rPr>
              <a:t>人民幣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050" spc="-5" dirty="0">
                <a:solidFill>
                  <a:srgbClr val="334054"/>
                </a:solidFill>
                <a:latin typeface="PMingLiU"/>
                <a:cs typeface="PMingLiU"/>
              </a:rPr>
              <a:t>業內少數實現盈利的機器人企業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D2B118AD-EF24-3274-0568-5BBC6DC967E2}"/>
              </a:ext>
            </a:extLst>
          </p:cNvPr>
          <p:cNvSpPr txBox="1"/>
          <p:nvPr/>
        </p:nvSpPr>
        <p:spPr>
          <a:xfrm>
            <a:off x="9550399" y="2663178"/>
            <a:ext cx="1939289" cy="49149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300" spc="-110" dirty="0">
                <a:solidFill>
                  <a:srgbClr val="334054"/>
                </a:solidFill>
                <a:latin typeface="PMingLiU"/>
                <a:cs typeface="PMingLiU"/>
              </a:rPr>
              <a:t>四</a:t>
            </a:r>
            <a:r>
              <a:rPr sz="1300" spc="-114" dirty="0">
                <a:solidFill>
                  <a:srgbClr val="334054"/>
                </a:solidFill>
                <a:latin typeface="SimSun"/>
                <a:cs typeface="SimSun"/>
              </a:rPr>
              <a:t>足機</a:t>
            </a:r>
            <a:r>
              <a:rPr sz="1300" spc="-110" dirty="0">
                <a:solidFill>
                  <a:srgbClr val="334054"/>
                </a:solidFill>
                <a:latin typeface="PMingLiU"/>
                <a:cs typeface="PMingLiU"/>
              </a:rPr>
              <a:t>器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人</a:t>
            </a: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全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球</a:t>
            </a:r>
            <a:r>
              <a:rPr sz="1300" spc="-110" dirty="0">
                <a:solidFill>
                  <a:srgbClr val="334054"/>
                </a:solidFill>
                <a:latin typeface="PMingLiU"/>
                <a:cs typeface="PMingLiU"/>
              </a:rPr>
              <a:t>銷量</a:t>
            </a: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超</a:t>
            </a:r>
            <a:r>
              <a:rPr sz="1200" b="1" dirty="0">
                <a:solidFill>
                  <a:srgbClr val="334054"/>
                </a:solidFill>
                <a:latin typeface="Arial"/>
                <a:cs typeface="Arial"/>
              </a:rPr>
              <a:t>5</a:t>
            </a:r>
            <a:r>
              <a:rPr sz="1350" spc="-110" dirty="0">
                <a:solidFill>
                  <a:srgbClr val="334054"/>
                </a:solidFill>
                <a:latin typeface="SimSun"/>
                <a:cs typeface="SimSun"/>
              </a:rPr>
              <a:t>萬台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050" dirty="0">
                <a:solidFill>
                  <a:srgbClr val="334054"/>
                </a:solidFill>
                <a:latin typeface="PMingLiU"/>
                <a:cs typeface="PMingLiU"/>
              </a:rPr>
              <a:t>市佔率超過</a:t>
            </a:r>
            <a:r>
              <a:rPr sz="1050" spc="-25" dirty="0">
                <a:solidFill>
                  <a:srgbClr val="334054"/>
                </a:solidFill>
                <a:latin typeface="Arial"/>
                <a:cs typeface="Arial"/>
              </a:rPr>
              <a:t>60%</a:t>
            </a:r>
            <a:endParaRPr sz="1050">
              <a:latin typeface="Arial"/>
              <a:cs typeface="Arial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435E18A5-1677-A0CB-97B5-C372891A1933}"/>
              </a:ext>
            </a:extLst>
          </p:cNvPr>
          <p:cNvSpPr txBox="1"/>
          <p:nvPr/>
        </p:nvSpPr>
        <p:spPr>
          <a:xfrm>
            <a:off x="9550399" y="3196578"/>
            <a:ext cx="2040889" cy="49149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人形</a:t>
            </a:r>
            <a:r>
              <a:rPr sz="1300" spc="-120" dirty="0">
                <a:solidFill>
                  <a:srgbClr val="334054"/>
                </a:solidFill>
                <a:latin typeface="SimSun"/>
                <a:cs typeface="SimSun"/>
              </a:rPr>
              <a:t>機</a:t>
            </a:r>
            <a:r>
              <a:rPr sz="1300" spc="-110" dirty="0">
                <a:solidFill>
                  <a:srgbClr val="334054"/>
                </a:solidFill>
                <a:latin typeface="PMingLiU"/>
                <a:cs typeface="PMingLiU"/>
              </a:rPr>
              <a:t>器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人年交付</a:t>
            </a:r>
            <a:r>
              <a:rPr sz="1300" spc="-110" dirty="0">
                <a:solidFill>
                  <a:srgbClr val="334054"/>
                </a:solidFill>
                <a:latin typeface="PMingLiU"/>
                <a:cs typeface="PMingLiU"/>
              </a:rPr>
              <a:t>量</a:t>
            </a: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約</a:t>
            </a:r>
            <a:r>
              <a:rPr sz="1200" b="1" dirty="0">
                <a:solidFill>
                  <a:srgbClr val="334054"/>
                </a:solidFill>
                <a:latin typeface="Arial"/>
                <a:cs typeface="Arial"/>
              </a:rPr>
              <a:t>1500</a:t>
            </a:r>
            <a:r>
              <a:rPr sz="1350" spc="-50" dirty="0">
                <a:solidFill>
                  <a:srgbClr val="334054"/>
                </a:solidFill>
                <a:latin typeface="SimSun"/>
                <a:cs typeface="SimSun"/>
              </a:rPr>
              <a:t>台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050" spc="-5" dirty="0">
                <a:solidFill>
                  <a:srgbClr val="334054"/>
                </a:solidFill>
                <a:latin typeface="PMingLiU"/>
                <a:cs typeface="PMingLiU"/>
              </a:rPr>
              <a:t>已進駐蔚來汽車工廠執行搬運任務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1B94470-0118-0242-9D99-21A8F4C7C0B8}"/>
              </a:ext>
            </a:extLst>
          </p:cNvPr>
          <p:cNvSpPr txBox="1"/>
          <p:nvPr/>
        </p:nvSpPr>
        <p:spPr>
          <a:xfrm>
            <a:off x="9512299" y="3730289"/>
            <a:ext cx="1625600" cy="49085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b="1" dirty="0">
                <a:solidFill>
                  <a:srgbClr val="334054"/>
                </a:solidFill>
                <a:latin typeface="Arial"/>
                <a:cs typeface="Arial"/>
              </a:rPr>
              <a:t>2025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年</a:t>
            </a: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啟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動</a:t>
            </a:r>
            <a:r>
              <a:rPr sz="1350" spc="-170" dirty="0">
                <a:solidFill>
                  <a:srgbClr val="334054"/>
                </a:solidFill>
                <a:latin typeface="PMingLiU"/>
                <a:cs typeface="PMingLiU"/>
              </a:rPr>
              <a:t>上</a:t>
            </a:r>
            <a:r>
              <a:rPr sz="1350" spc="-170" dirty="0">
                <a:solidFill>
                  <a:srgbClr val="334054"/>
                </a:solidFill>
                <a:latin typeface="SimSun"/>
                <a:cs typeface="SimSun"/>
              </a:rPr>
              <a:t>市</a:t>
            </a:r>
            <a:r>
              <a:rPr sz="1300" spc="-110" dirty="0">
                <a:solidFill>
                  <a:srgbClr val="334054"/>
                </a:solidFill>
                <a:latin typeface="SimSun"/>
                <a:cs typeface="SimSun"/>
              </a:rPr>
              <a:t>輔</a:t>
            </a:r>
            <a:r>
              <a:rPr sz="1350" spc="-50" dirty="0">
                <a:solidFill>
                  <a:srgbClr val="334054"/>
                </a:solidFill>
                <a:latin typeface="SimSun"/>
                <a:cs typeface="SimSun"/>
              </a:rPr>
              <a:t>導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050" spc="-5" dirty="0">
                <a:solidFill>
                  <a:srgbClr val="334054"/>
                </a:solidFill>
                <a:latin typeface="PMingLiU"/>
                <a:cs typeface="PMingLiU"/>
              </a:rPr>
              <a:t>有望成為行業重要上市公司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4816EE68-B8D2-002E-69BB-C2580C778765}"/>
              </a:ext>
            </a:extLst>
          </p:cNvPr>
          <p:cNvSpPr txBox="1"/>
          <p:nvPr/>
        </p:nvSpPr>
        <p:spPr>
          <a:xfrm>
            <a:off x="9632850" y="6197600"/>
            <a:ext cx="16706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465469"/>
                </a:solidFill>
                <a:latin typeface="Arial"/>
                <a:cs typeface="Arial"/>
              </a:rPr>
              <a:t>G1</a:t>
            </a: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機器人執行精細操作任務</a:t>
            </a:r>
            <a:endParaRPr sz="10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8686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299" y="120604"/>
            <a:ext cx="5664200" cy="969010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950" spc="-270" dirty="0">
                <a:solidFill>
                  <a:srgbClr val="1D293B"/>
                </a:solidFill>
              </a:rPr>
              <a:t>智</a:t>
            </a:r>
            <a:r>
              <a:rPr sz="2900" spc="-210" dirty="0">
                <a:solidFill>
                  <a:srgbClr val="1D293B"/>
                </a:solidFill>
                <a:latin typeface="PMingLiU"/>
                <a:cs typeface="PMingLiU"/>
              </a:rPr>
              <a:t>元</a:t>
            </a:r>
            <a:r>
              <a:rPr sz="3000" spc="-315" dirty="0">
                <a:solidFill>
                  <a:srgbClr val="1D293B"/>
                </a:solidFill>
              </a:rPr>
              <a:t>機</a:t>
            </a:r>
            <a:r>
              <a:rPr sz="2900" spc="-210" dirty="0">
                <a:solidFill>
                  <a:srgbClr val="1D293B"/>
                </a:solidFill>
                <a:latin typeface="PMingLiU"/>
                <a:cs typeface="PMingLiU"/>
              </a:rPr>
              <a:t>器</a:t>
            </a:r>
            <a:r>
              <a:rPr sz="2900" spc="-210" dirty="0">
                <a:solidFill>
                  <a:srgbClr val="1D293B"/>
                </a:solidFill>
              </a:rPr>
              <a:t>人</a:t>
            </a:r>
            <a:r>
              <a:rPr sz="2600" dirty="0">
                <a:solidFill>
                  <a:srgbClr val="1D293B"/>
                </a:solidFill>
                <a:latin typeface="PMingLiU"/>
                <a:cs typeface="PMingLiU"/>
              </a:rPr>
              <a:t>（</a:t>
            </a:r>
            <a:r>
              <a:rPr sz="2700" b="1" dirty="0">
                <a:solidFill>
                  <a:srgbClr val="1D293B"/>
                </a:solidFill>
                <a:latin typeface="Arial"/>
                <a:cs typeface="Arial"/>
              </a:rPr>
              <a:t>ZHIYUAN</a:t>
            </a:r>
            <a:r>
              <a:rPr sz="2600" dirty="0">
                <a:solidFill>
                  <a:srgbClr val="1D293B"/>
                </a:solidFill>
                <a:latin typeface="PMingLiU"/>
                <a:cs typeface="PMingLiU"/>
              </a:rPr>
              <a:t>）</a:t>
            </a:r>
            <a:r>
              <a:rPr sz="2900" spc="-210" dirty="0">
                <a:solidFill>
                  <a:srgbClr val="1D293B"/>
                </a:solidFill>
              </a:rPr>
              <a:t>人形</a:t>
            </a:r>
            <a:r>
              <a:rPr sz="3000" spc="-315" dirty="0">
                <a:solidFill>
                  <a:srgbClr val="1D293B"/>
                </a:solidFill>
              </a:rPr>
              <a:t>機</a:t>
            </a:r>
            <a:r>
              <a:rPr sz="2900" spc="-210" dirty="0">
                <a:solidFill>
                  <a:srgbClr val="1D293B"/>
                </a:solidFill>
                <a:latin typeface="PMingLiU"/>
                <a:cs typeface="PMingLiU"/>
              </a:rPr>
              <a:t>器</a:t>
            </a:r>
            <a:r>
              <a:rPr sz="2900" spc="-50" dirty="0">
                <a:solidFill>
                  <a:srgbClr val="1D293B"/>
                </a:solidFill>
              </a:rPr>
              <a:t>人</a:t>
            </a:r>
            <a:endParaRPr sz="2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500" spc="-5" dirty="0">
                <a:solidFill>
                  <a:srgbClr val="465469"/>
                </a:solidFill>
                <a:latin typeface="PMingLiU"/>
                <a:cs typeface="PMingLiU"/>
              </a:rPr>
              <a:t>專注於通用人形機器人與具身智能研發</a:t>
            </a:r>
            <a:endParaRPr sz="1500">
              <a:latin typeface="PMingLiU"/>
              <a:cs typeface="PMingLiU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0999" y="1295399"/>
            <a:ext cx="3686175" cy="5305425"/>
            <a:chOff x="380999" y="1295399"/>
            <a:chExt cx="3686175" cy="5305425"/>
          </a:xfrm>
        </p:grpSpPr>
        <p:sp>
          <p:nvSpPr>
            <p:cNvPr id="5" name="object 5"/>
            <p:cNvSpPr/>
            <p:nvPr/>
          </p:nvSpPr>
          <p:spPr>
            <a:xfrm>
              <a:off x="380987" y="1295399"/>
              <a:ext cx="3686175" cy="5305425"/>
            </a:xfrm>
            <a:custGeom>
              <a:avLst/>
              <a:gdLst/>
              <a:ahLst/>
              <a:cxnLst/>
              <a:rect l="l" t="t" r="r" b="b"/>
              <a:pathLst>
                <a:path w="3686175" h="5305425">
                  <a:moveTo>
                    <a:pt x="3686175" y="2697607"/>
                  </a:moveTo>
                  <a:lnTo>
                    <a:pt x="3674605" y="2654427"/>
                  </a:lnTo>
                  <a:lnTo>
                    <a:pt x="3647402" y="2618981"/>
                  </a:lnTo>
                  <a:lnTo>
                    <a:pt x="3608692" y="2596629"/>
                  </a:lnTo>
                  <a:lnTo>
                    <a:pt x="3579380" y="2590800"/>
                  </a:lnTo>
                  <a:lnTo>
                    <a:pt x="106807" y="2590800"/>
                  </a:lnTo>
                  <a:lnTo>
                    <a:pt x="63627" y="2602382"/>
                  </a:lnTo>
                  <a:lnTo>
                    <a:pt x="28181" y="2629585"/>
                  </a:lnTo>
                  <a:lnTo>
                    <a:pt x="5829" y="2668295"/>
                  </a:lnTo>
                  <a:lnTo>
                    <a:pt x="0" y="2697607"/>
                  </a:lnTo>
                  <a:lnTo>
                    <a:pt x="0" y="5191125"/>
                  </a:lnTo>
                  <a:lnTo>
                    <a:pt x="0" y="5198630"/>
                  </a:lnTo>
                  <a:lnTo>
                    <a:pt x="11582" y="5241810"/>
                  </a:lnTo>
                  <a:lnTo>
                    <a:pt x="38785" y="5277256"/>
                  </a:lnTo>
                  <a:lnTo>
                    <a:pt x="77495" y="5299608"/>
                  </a:lnTo>
                  <a:lnTo>
                    <a:pt x="106807" y="5305425"/>
                  </a:lnTo>
                  <a:lnTo>
                    <a:pt x="3579380" y="5305425"/>
                  </a:lnTo>
                  <a:lnTo>
                    <a:pt x="3622560" y="5293855"/>
                  </a:lnTo>
                  <a:lnTo>
                    <a:pt x="3658006" y="5266639"/>
                  </a:lnTo>
                  <a:lnTo>
                    <a:pt x="3680358" y="5227942"/>
                  </a:lnTo>
                  <a:lnTo>
                    <a:pt x="3686175" y="5198630"/>
                  </a:lnTo>
                  <a:lnTo>
                    <a:pt x="3686175" y="2697607"/>
                  </a:lnTo>
                  <a:close/>
                </a:path>
                <a:path w="3686175" h="5305425">
                  <a:moveTo>
                    <a:pt x="3686175" y="106807"/>
                  </a:moveTo>
                  <a:lnTo>
                    <a:pt x="3674605" y="63627"/>
                  </a:lnTo>
                  <a:lnTo>
                    <a:pt x="3647402" y="28181"/>
                  </a:lnTo>
                  <a:lnTo>
                    <a:pt x="3608692" y="5829"/>
                  </a:lnTo>
                  <a:lnTo>
                    <a:pt x="3579380" y="0"/>
                  </a:lnTo>
                  <a:lnTo>
                    <a:pt x="106807" y="0"/>
                  </a:lnTo>
                  <a:lnTo>
                    <a:pt x="63627" y="11582"/>
                  </a:lnTo>
                  <a:lnTo>
                    <a:pt x="28181" y="38785"/>
                  </a:lnTo>
                  <a:lnTo>
                    <a:pt x="5829" y="77495"/>
                  </a:lnTo>
                  <a:lnTo>
                    <a:pt x="0" y="106807"/>
                  </a:lnTo>
                  <a:lnTo>
                    <a:pt x="0" y="2286000"/>
                  </a:lnTo>
                  <a:lnTo>
                    <a:pt x="0" y="2293505"/>
                  </a:lnTo>
                  <a:lnTo>
                    <a:pt x="11582" y="2336685"/>
                  </a:lnTo>
                  <a:lnTo>
                    <a:pt x="38785" y="2372131"/>
                  </a:lnTo>
                  <a:lnTo>
                    <a:pt x="77495" y="2394470"/>
                  </a:lnTo>
                  <a:lnTo>
                    <a:pt x="106807" y="2400300"/>
                  </a:lnTo>
                  <a:lnTo>
                    <a:pt x="3579380" y="2400300"/>
                  </a:lnTo>
                  <a:lnTo>
                    <a:pt x="3622560" y="2388730"/>
                  </a:lnTo>
                  <a:lnTo>
                    <a:pt x="3658006" y="2361527"/>
                  </a:lnTo>
                  <a:lnTo>
                    <a:pt x="3680358" y="2322817"/>
                  </a:lnTo>
                  <a:lnTo>
                    <a:pt x="3686175" y="2293505"/>
                  </a:lnTo>
                  <a:lnTo>
                    <a:pt x="3686175" y="106807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99" y="1523999"/>
              <a:ext cx="171449" cy="228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1943099"/>
              <a:ext cx="152399" cy="152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2476499"/>
              <a:ext cx="152399" cy="1523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2781299"/>
              <a:ext cx="152399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3086099"/>
              <a:ext cx="152399" cy="1523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87399" y="1444080"/>
            <a:ext cx="3040380" cy="20377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30"/>
              </a:spcBef>
            </a:pPr>
            <a:r>
              <a:rPr sz="2000" spc="-165" dirty="0">
                <a:solidFill>
                  <a:srgbClr val="334054"/>
                </a:solidFill>
                <a:latin typeface="SimSun"/>
                <a:cs typeface="SimSun"/>
              </a:rPr>
              <a:t>企業介紹</a:t>
            </a:r>
            <a:endParaRPr sz="2000">
              <a:latin typeface="SimSun"/>
              <a:cs typeface="SimSun"/>
            </a:endParaRPr>
          </a:p>
          <a:p>
            <a:pPr marL="12700" marR="5080">
              <a:lnSpc>
                <a:spcPct val="125000"/>
              </a:lnSpc>
              <a:spcBef>
                <a:spcPts val="815"/>
              </a:spcBef>
            </a:pPr>
            <a:r>
              <a:rPr sz="1200" dirty="0">
                <a:solidFill>
                  <a:srgbClr val="334054"/>
                </a:solidFill>
                <a:latin typeface="PMingLiU"/>
                <a:cs typeface="PMingLiU"/>
              </a:rPr>
              <a:t>成立於</a:t>
            </a:r>
            <a:r>
              <a:rPr sz="1200" dirty="0">
                <a:solidFill>
                  <a:srgbClr val="334054"/>
                </a:solidFill>
                <a:latin typeface="Arial"/>
                <a:cs typeface="Arial"/>
              </a:rPr>
              <a:t>2023</a:t>
            </a:r>
            <a:r>
              <a:rPr sz="1200" dirty="0">
                <a:solidFill>
                  <a:srgbClr val="334054"/>
                </a:solidFill>
                <a:latin typeface="PMingLiU"/>
                <a:cs typeface="PMingLiU"/>
              </a:rPr>
              <a:t>年</a:t>
            </a:r>
            <a:r>
              <a:rPr sz="1200" dirty="0">
                <a:solidFill>
                  <a:srgbClr val="334054"/>
                </a:solidFill>
                <a:latin typeface="Arial"/>
                <a:cs typeface="Arial"/>
              </a:rPr>
              <a:t>2</a:t>
            </a:r>
            <a:r>
              <a:rPr sz="1200" spc="-5" dirty="0">
                <a:solidFill>
                  <a:srgbClr val="334054"/>
                </a:solidFill>
                <a:latin typeface="PMingLiU"/>
                <a:cs typeface="PMingLiU"/>
              </a:rPr>
              <a:t>月，由前華為「天才少年」彭</a:t>
            </a:r>
            <a:r>
              <a:rPr sz="1200" spc="-15" dirty="0">
                <a:solidFill>
                  <a:srgbClr val="334054"/>
                </a:solidFill>
                <a:latin typeface="PMingLiU"/>
                <a:cs typeface="PMingLiU"/>
              </a:rPr>
              <a:t>志輝創立</a:t>
            </a:r>
            <a:endParaRPr sz="1200">
              <a:latin typeface="PMingLiU"/>
              <a:cs typeface="PMingLiU"/>
            </a:endParaRPr>
          </a:p>
          <a:p>
            <a:pPr marL="12700" marR="428625">
              <a:lnSpc>
                <a:spcPct val="166700"/>
              </a:lnSpc>
            </a:pPr>
            <a:r>
              <a:rPr sz="1200" spc="-5" dirty="0">
                <a:solidFill>
                  <a:srgbClr val="334054"/>
                </a:solidFill>
                <a:latin typeface="PMingLiU"/>
                <a:cs typeface="PMingLiU"/>
              </a:rPr>
              <a:t>致力於「以智能機器創造無限生產力」短時間內從研發階段邁向商業化生產</a:t>
            </a:r>
            <a:endParaRPr sz="1200">
              <a:latin typeface="PMingLiU"/>
              <a:cs typeface="PMingLiU"/>
            </a:endParaRPr>
          </a:p>
          <a:p>
            <a:pPr marL="12700" marR="22225">
              <a:lnSpc>
                <a:spcPct val="125000"/>
              </a:lnSpc>
              <a:spcBef>
                <a:spcPts val="595"/>
              </a:spcBef>
            </a:pPr>
            <a:r>
              <a:rPr sz="1200" dirty="0">
                <a:solidFill>
                  <a:srgbClr val="334054"/>
                </a:solidFill>
                <a:latin typeface="PMingLiU"/>
                <a:cs typeface="PMingLiU"/>
              </a:rPr>
              <a:t>前瞻性地提出</a:t>
            </a:r>
            <a:r>
              <a:rPr sz="1200" dirty="0">
                <a:solidFill>
                  <a:srgbClr val="334054"/>
                </a:solidFill>
                <a:latin typeface="Arial"/>
                <a:cs typeface="Arial"/>
              </a:rPr>
              <a:t>G1</a:t>
            </a:r>
            <a:r>
              <a:rPr sz="1200" dirty="0">
                <a:solidFill>
                  <a:srgbClr val="334054"/>
                </a:solidFill>
                <a:latin typeface="PMingLiU"/>
                <a:cs typeface="PMingLiU"/>
              </a:rPr>
              <a:t>到</a:t>
            </a:r>
            <a:r>
              <a:rPr sz="1200" dirty="0">
                <a:solidFill>
                  <a:srgbClr val="334054"/>
                </a:solidFill>
                <a:latin typeface="Arial"/>
                <a:cs typeface="Arial"/>
              </a:rPr>
              <a:t>G5</a:t>
            </a:r>
            <a:r>
              <a:rPr sz="1200" spc="-5" dirty="0">
                <a:solidFill>
                  <a:srgbClr val="334054"/>
                </a:solidFill>
                <a:latin typeface="PMingLiU"/>
                <a:cs typeface="PMingLiU"/>
              </a:rPr>
              <a:t>的具身智能技術演進路</a:t>
            </a:r>
            <a:r>
              <a:rPr sz="1200" spc="-25" dirty="0">
                <a:solidFill>
                  <a:srgbClr val="334054"/>
                </a:solidFill>
                <a:latin typeface="PMingLiU"/>
                <a:cs typeface="PMingLiU"/>
              </a:rPr>
              <a:t>線圖</a:t>
            </a:r>
            <a:endParaRPr sz="1200">
              <a:latin typeface="PMingLiU"/>
              <a:cs typeface="PMingLiU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1500" y="4114800"/>
            <a:ext cx="1314450" cy="742950"/>
            <a:chOff x="571500" y="4114800"/>
            <a:chExt cx="1314450" cy="74295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500" y="4114800"/>
              <a:ext cx="228599" cy="2285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9599" y="4533899"/>
              <a:ext cx="1276350" cy="323850"/>
            </a:xfrm>
            <a:custGeom>
              <a:avLst/>
              <a:gdLst/>
              <a:ahLst/>
              <a:cxnLst/>
              <a:rect l="l" t="t" r="r" b="b"/>
              <a:pathLst>
                <a:path w="1276350" h="323850">
                  <a:moveTo>
                    <a:pt x="1114424" y="323849"/>
                  </a:moveTo>
                  <a:lnTo>
                    <a:pt x="161924" y="323849"/>
                  </a:lnTo>
                  <a:lnTo>
                    <a:pt x="153969" y="323655"/>
                  </a:lnTo>
                  <a:lnTo>
                    <a:pt x="114919" y="316878"/>
                  </a:lnTo>
                  <a:lnTo>
                    <a:pt x="78686" y="300817"/>
                  </a:lnTo>
                  <a:lnTo>
                    <a:pt x="47426" y="276422"/>
                  </a:lnTo>
                  <a:lnTo>
                    <a:pt x="23031" y="245162"/>
                  </a:lnTo>
                  <a:lnTo>
                    <a:pt x="6970" y="208929"/>
                  </a:lnTo>
                  <a:lnTo>
                    <a:pt x="194" y="169879"/>
                  </a:lnTo>
                  <a:lnTo>
                    <a:pt x="0" y="161924"/>
                  </a:lnTo>
                  <a:lnTo>
                    <a:pt x="194" y="153969"/>
                  </a:lnTo>
                  <a:lnTo>
                    <a:pt x="6970" y="114919"/>
                  </a:lnTo>
                  <a:lnTo>
                    <a:pt x="23031" y="78686"/>
                  </a:lnTo>
                  <a:lnTo>
                    <a:pt x="47426" y="47426"/>
                  </a:lnTo>
                  <a:lnTo>
                    <a:pt x="78686" y="23030"/>
                  </a:lnTo>
                  <a:lnTo>
                    <a:pt x="114919" y="6970"/>
                  </a:lnTo>
                  <a:lnTo>
                    <a:pt x="153969" y="194"/>
                  </a:lnTo>
                  <a:lnTo>
                    <a:pt x="161924" y="0"/>
                  </a:lnTo>
                  <a:lnTo>
                    <a:pt x="1114424" y="0"/>
                  </a:lnTo>
                  <a:lnTo>
                    <a:pt x="1153778" y="4853"/>
                  </a:lnTo>
                  <a:lnTo>
                    <a:pt x="1190756" y="19117"/>
                  </a:lnTo>
                  <a:lnTo>
                    <a:pt x="1223160" y="41938"/>
                  </a:lnTo>
                  <a:lnTo>
                    <a:pt x="1249060" y="71964"/>
                  </a:lnTo>
                  <a:lnTo>
                    <a:pt x="1266888" y="107382"/>
                  </a:lnTo>
                  <a:lnTo>
                    <a:pt x="1275572" y="146053"/>
                  </a:lnTo>
                  <a:lnTo>
                    <a:pt x="1276349" y="161924"/>
                  </a:lnTo>
                  <a:lnTo>
                    <a:pt x="1276155" y="169879"/>
                  </a:lnTo>
                  <a:lnTo>
                    <a:pt x="1269379" y="208929"/>
                  </a:lnTo>
                  <a:lnTo>
                    <a:pt x="1253318" y="245162"/>
                  </a:lnTo>
                  <a:lnTo>
                    <a:pt x="1228923" y="276422"/>
                  </a:lnTo>
                  <a:lnTo>
                    <a:pt x="1197662" y="300818"/>
                  </a:lnTo>
                  <a:lnTo>
                    <a:pt x="1161429" y="316878"/>
                  </a:lnTo>
                  <a:lnTo>
                    <a:pt x="1122379" y="323655"/>
                  </a:lnTo>
                  <a:lnTo>
                    <a:pt x="1114424" y="323849"/>
                  </a:lnTo>
                  <a:close/>
                </a:path>
              </a:pathLst>
            </a:custGeom>
            <a:solidFill>
              <a:srgbClr val="CCF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" y="4629150"/>
              <a:ext cx="171449" cy="13334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63600" y="4030736"/>
            <a:ext cx="93980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-200" dirty="0">
                <a:solidFill>
                  <a:srgbClr val="334054"/>
                </a:solidFill>
                <a:latin typeface="SimSun"/>
                <a:cs typeface="SimSun"/>
              </a:rPr>
              <a:t>技</a:t>
            </a:r>
            <a:r>
              <a:rPr sz="1950" spc="-165" dirty="0">
                <a:solidFill>
                  <a:srgbClr val="334054"/>
                </a:solidFill>
                <a:latin typeface="SimSun"/>
                <a:cs typeface="SimSun"/>
              </a:rPr>
              <a:t>術</a:t>
            </a:r>
            <a:r>
              <a:rPr sz="2000" spc="-215" dirty="0">
                <a:solidFill>
                  <a:srgbClr val="334054"/>
                </a:solidFill>
                <a:latin typeface="SimSun"/>
                <a:cs typeface="SimSun"/>
              </a:rPr>
              <a:t>創</a:t>
            </a:r>
            <a:r>
              <a:rPr sz="2050" spc="-320" dirty="0">
                <a:solidFill>
                  <a:srgbClr val="334054"/>
                </a:solidFill>
                <a:latin typeface="SimSun"/>
                <a:cs typeface="SimSun"/>
              </a:rPr>
              <a:t>新</a:t>
            </a:r>
            <a:endParaRPr sz="20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8850" y="4584064"/>
            <a:ext cx="82931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20" dirty="0">
                <a:solidFill>
                  <a:srgbClr val="115D58"/>
                </a:solidFill>
                <a:latin typeface="PMingLiU"/>
                <a:cs typeface="PMingLiU"/>
              </a:rPr>
              <a:t>核心部件自研</a:t>
            </a:r>
            <a:endParaRPr sz="1050">
              <a:latin typeface="PMingLiU"/>
              <a:cs typeface="PMingLiU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62149" y="4533899"/>
            <a:ext cx="1123950" cy="323850"/>
            <a:chOff x="1962149" y="4533899"/>
            <a:chExt cx="1123950" cy="323850"/>
          </a:xfrm>
        </p:grpSpPr>
        <p:sp>
          <p:nvSpPr>
            <p:cNvPr id="19" name="object 19"/>
            <p:cNvSpPr/>
            <p:nvPr/>
          </p:nvSpPr>
          <p:spPr>
            <a:xfrm>
              <a:off x="1962149" y="4533899"/>
              <a:ext cx="1123950" cy="323850"/>
            </a:xfrm>
            <a:custGeom>
              <a:avLst/>
              <a:gdLst/>
              <a:ahLst/>
              <a:cxnLst/>
              <a:rect l="l" t="t" r="r" b="b"/>
              <a:pathLst>
                <a:path w="1123950" h="323850">
                  <a:moveTo>
                    <a:pt x="962024" y="323849"/>
                  </a:moveTo>
                  <a:lnTo>
                    <a:pt x="161924" y="323849"/>
                  </a:lnTo>
                  <a:lnTo>
                    <a:pt x="153970" y="323655"/>
                  </a:lnTo>
                  <a:lnTo>
                    <a:pt x="114919" y="316878"/>
                  </a:lnTo>
                  <a:lnTo>
                    <a:pt x="78686" y="300817"/>
                  </a:lnTo>
                  <a:lnTo>
                    <a:pt x="47426" y="276422"/>
                  </a:lnTo>
                  <a:lnTo>
                    <a:pt x="23031" y="245162"/>
                  </a:lnTo>
                  <a:lnTo>
                    <a:pt x="6970" y="208929"/>
                  </a:lnTo>
                  <a:lnTo>
                    <a:pt x="194" y="169879"/>
                  </a:lnTo>
                  <a:lnTo>
                    <a:pt x="0" y="161924"/>
                  </a:lnTo>
                  <a:lnTo>
                    <a:pt x="194" y="153969"/>
                  </a:lnTo>
                  <a:lnTo>
                    <a:pt x="6970" y="114919"/>
                  </a:lnTo>
                  <a:lnTo>
                    <a:pt x="23031" y="78686"/>
                  </a:lnTo>
                  <a:lnTo>
                    <a:pt x="47426" y="47426"/>
                  </a:lnTo>
                  <a:lnTo>
                    <a:pt x="78686" y="23030"/>
                  </a:lnTo>
                  <a:lnTo>
                    <a:pt x="114919" y="6970"/>
                  </a:lnTo>
                  <a:lnTo>
                    <a:pt x="153970" y="194"/>
                  </a:lnTo>
                  <a:lnTo>
                    <a:pt x="161924" y="0"/>
                  </a:lnTo>
                  <a:lnTo>
                    <a:pt x="962024" y="0"/>
                  </a:lnTo>
                  <a:lnTo>
                    <a:pt x="1001378" y="4853"/>
                  </a:lnTo>
                  <a:lnTo>
                    <a:pt x="1038356" y="19117"/>
                  </a:lnTo>
                  <a:lnTo>
                    <a:pt x="1070760" y="41938"/>
                  </a:lnTo>
                  <a:lnTo>
                    <a:pt x="1096660" y="71964"/>
                  </a:lnTo>
                  <a:lnTo>
                    <a:pt x="1114488" y="107382"/>
                  </a:lnTo>
                  <a:lnTo>
                    <a:pt x="1123172" y="146053"/>
                  </a:lnTo>
                  <a:lnTo>
                    <a:pt x="1123949" y="161924"/>
                  </a:lnTo>
                  <a:lnTo>
                    <a:pt x="1123755" y="169879"/>
                  </a:lnTo>
                  <a:lnTo>
                    <a:pt x="1116978" y="208929"/>
                  </a:lnTo>
                  <a:lnTo>
                    <a:pt x="1100918" y="245162"/>
                  </a:lnTo>
                  <a:lnTo>
                    <a:pt x="1076523" y="276422"/>
                  </a:lnTo>
                  <a:lnTo>
                    <a:pt x="1045263" y="300818"/>
                  </a:lnTo>
                  <a:lnTo>
                    <a:pt x="1009029" y="316878"/>
                  </a:lnTo>
                  <a:lnTo>
                    <a:pt x="969979" y="323655"/>
                  </a:lnTo>
                  <a:lnTo>
                    <a:pt x="962024" y="32384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449" y="4629149"/>
              <a:ext cx="152399" cy="13334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92350" y="4584064"/>
            <a:ext cx="6959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20" dirty="0">
                <a:solidFill>
                  <a:srgbClr val="1D40AF"/>
                </a:solidFill>
                <a:latin typeface="PMingLiU"/>
                <a:cs typeface="PMingLiU"/>
              </a:rPr>
              <a:t>多模態感知</a:t>
            </a:r>
            <a:endParaRPr sz="1050">
              <a:latin typeface="PMingLiU"/>
              <a:cs typeface="PMingLiU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9599" y="4933949"/>
            <a:ext cx="1371600" cy="314325"/>
            <a:chOff x="609599" y="4933949"/>
            <a:chExt cx="1371600" cy="314325"/>
          </a:xfrm>
        </p:grpSpPr>
        <p:sp>
          <p:nvSpPr>
            <p:cNvPr id="23" name="object 23"/>
            <p:cNvSpPr/>
            <p:nvPr/>
          </p:nvSpPr>
          <p:spPr>
            <a:xfrm>
              <a:off x="609599" y="4933949"/>
              <a:ext cx="1371600" cy="314325"/>
            </a:xfrm>
            <a:custGeom>
              <a:avLst/>
              <a:gdLst/>
              <a:ahLst/>
              <a:cxnLst/>
              <a:rect l="l" t="t" r="r" b="b"/>
              <a:pathLst>
                <a:path w="1371600" h="314325">
                  <a:moveTo>
                    <a:pt x="1214437" y="314324"/>
                  </a:moveTo>
                  <a:lnTo>
                    <a:pt x="157162" y="314324"/>
                  </a:lnTo>
                  <a:lnTo>
                    <a:pt x="149441" y="314135"/>
                  </a:lnTo>
                  <a:lnTo>
                    <a:pt x="111540" y="307558"/>
                  </a:lnTo>
                  <a:lnTo>
                    <a:pt x="76372" y="291970"/>
                  </a:lnTo>
                  <a:lnTo>
                    <a:pt x="46031" y="268292"/>
                  </a:lnTo>
                  <a:lnTo>
                    <a:pt x="22353" y="237952"/>
                  </a:lnTo>
                  <a:lnTo>
                    <a:pt x="6765" y="202784"/>
                  </a:lnTo>
                  <a:lnTo>
                    <a:pt x="188" y="164883"/>
                  </a:lnTo>
                  <a:lnTo>
                    <a:pt x="0" y="157162"/>
                  </a:lnTo>
                  <a:lnTo>
                    <a:pt x="188" y="149441"/>
                  </a:lnTo>
                  <a:lnTo>
                    <a:pt x="6765" y="111539"/>
                  </a:lnTo>
                  <a:lnTo>
                    <a:pt x="22353" y="76372"/>
                  </a:lnTo>
                  <a:lnTo>
                    <a:pt x="46031" y="46031"/>
                  </a:lnTo>
                  <a:lnTo>
                    <a:pt x="76372" y="22353"/>
                  </a:lnTo>
                  <a:lnTo>
                    <a:pt x="111540" y="6765"/>
                  </a:lnTo>
                  <a:lnTo>
                    <a:pt x="149441" y="188"/>
                  </a:lnTo>
                  <a:lnTo>
                    <a:pt x="157162" y="0"/>
                  </a:lnTo>
                  <a:lnTo>
                    <a:pt x="1214437" y="0"/>
                  </a:lnTo>
                  <a:lnTo>
                    <a:pt x="1252633" y="4710"/>
                  </a:lnTo>
                  <a:lnTo>
                    <a:pt x="1288523" y="18555"/>
                  </a:lnTo>
                  <a:lnTo>
                    <a:pt x="1319974" y="40705"/>
                  </a:lnTo>
                  <a:lnTo>
                    <a:pt x="1345112" y="69847"/>
                  </a:lnTo>
                  <a:lnTo>
                    <a:pt x="1362416" y="104223"/>
                  </a:lnTo>
                  <a:lnTo>
                    <a:pt x="1370844" y="141757"/>
                  </a:lnTo>
                  <a:lnTo>
                    <a:pt x="1371599" y="157162"/>
                  </a:lnTo>
                  <a:lnTo>
                    <a:pt x="1371411" y="164883"/>
                  </a:lnTo>
                  <a:lnTo>
                    <a:pt x="1364834" y="202784"/>
                  </a:lnTo>
                  <a:lnTo>
                    <a:pt x="1349245" y="237952"/>
                  </a:lnTo>
                  <a:lnTo>
                    <a:pt x="1325567" y="268292"/>
                  </a:lnTo>
                  <a:lnTo>
                    <a:pt x="1295227" y="291970"/>
                  </a:lnTo>
                  <a:lnTo>
                    <a:pt x="1260059" y="307558"/>
                  </a:lnTo>
                  <a:lnTo>
                    <a:pt x="1222158" y="314135"/>
                  </a:lnTo>
                  <a:lnTo>
                    <a:pt x="1214437" y="314324"/>
                  </a:lnTo>
                  <a:close/>
                </a:path>
              </a:pathLst>
            </a:custGeom>
            <a:solidFill>
              <a:srgbClr val="F2E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899" y="5019674"/>
              <a:ext cx="133349" cy="14287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20750" y="4984114"/>
            <a:ext cx="9626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20" dirty="0">
                <a:solidFill>
                  <a:srgbClr val="6A20A7"/>
                </a:solidFill>
                <a:latin typeface="PMingLiU"/>
                <a:cs typeface="PMingLiU"/>
              </a:rPr>
              <a:t>具身基座大模型</a:t>
            </a:r>
            <a:endParaRPr sz="1050">
              <a:latin typeface="PMingLiU"/>
              <a:cs typeface="PMingLiU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57399" y="4933949"/>
            <a:ext cx="1409700" cy="314325"/>
            <a:chOff x="2057399" y="4933949"/>
            <a:chExt cx="1409700" cy="314325"/>
          </a:xfrm>
        </p:grpSpPr>
        <p:sp>
          <p:nvSpPr>
            <p:cNvPr id="27" name="object 27"/>
            <p:cNvSpPr/>
            <p:nvPr/>
          </p:nvSpPr>
          <p:spPr>
            <a:xfrm>
              <a:off x="2057399" y="4933949"/>
              <a:ext cx="1409700" cy="314325"/>
            </a:xfrm>
            <a:custGeom>
              <a:avLst/>
              <a:gdLst/>
              <a:ahLst/>
              <a:cxnLst/>
              <a:rect l="l" t="t" r="r" b="b"/>
              <a:pathLst>
                <a:path w="1409700" h="314325">
                  <a:moveTo>
                    <a:pt x="1252537" y="314324"/>
                  </a:moveTo>
                  <a:lnTo>
                    <a:pt x="157162" y="314324"/>
                  </a:lnTo>
                  <a:lnTo>
                    <a:pt x="149441" y="314135"/>
                  </a:lnTo>
                  <a:lnTo>
                    <a:pt x="111539" y="307558"/>
                  </a:lnTo>
                  <a:lnTo>
                    <a:pt x="76371" y="291970"/>
                  </a:lnTo>
                  <a:lnTo>
                    <a:pt x="46031" y="268292"/>
                  </a:lnTo>
                  <a:lnTo>
                    <a:pt x="22353" y="237952"/>
                  </a:lnTo>
                  <a:lnTo>
                    <a:pt x="6765" y="202784"/>
                  </a:lnTo>
                  <a:lnTo>
                    <a:pt x="188" y="164883"/>
                  </a:lnTo>
                  <a:lnTo>
                    <a:pt x="0" y="157162"/>
                  </a:lnTo>
                  <a:lnTo>
                    <a:pt x="188" y="149441"/>
                  </a:lnTo>
                  <a:lnTo>
                    <a:pt x="6765" y="111539"/>
                  </a:lnTo>
                  <a:lnTo>
                    <a:pt x="22353" y="76372"/>
                  </a:lnTo>
                  <a:lnTo>
                    <a:pt x="46031" y="46031"/>
                  </a:lnTo>
                  <a:lnTo>
                    <a:pt x="76371" y="22353"/>
                  </a:lnTo>
                  <a:lnTo>
                    <a:pt x="111539" y="6765"/>
                  </a:lnTo>
                  <a:lnTo>
                    <a:pt x="149441" y="188"/>
                  </a:lnTo>
                  <a:lnTo>
                    <a:pt x="157162" y="0"/>
                  </a:lnTo>
                  <a:lnTo>
                    <a:pt x="1252537" y="0"/>
                  </a:lnTo>
                  <a:lnTo>
                    <a:pt x="1290733" y="4710"/>
                  </a:lnTo>
                  <a:lnTo>
                    <a:pt x="1326623" y="18555"/>
                  </a:lnTo>
                  <a:lnTo>
                    <a:pt x="1358074" y="40705"/>
                  </a:lnTo>
                  <a:lnTo>
                    <a:pt x="1383212" y="69847"/>
                  </a:lnTo>
                  <a:lnTo>
                    <a:pt x="1400516" y="104223"/>
                  </a:lnTo>
                  <a:lnTo>
                    <a:pt x="1408944" y="141757"/>
                  </a:lnTo>
                  <a:lnTo>
                    <a:pt x="1409699" y="157162"/>
                  </a:lnTo>
                  <a:lnTo>
                    <a:pt x="1409510" y="164883"/>
                  </a:lnTo>
                  <a:lnTo>
                    <a:pt x="1402933" y="202784"/>
                  </a:lnTo>
                  <a:lnTo>
                    <a:pt x="1387345" y="237952"/>
                  </a:lnTo>
                  <a:lnTo>
                    <a:pt x="1363667" y="268292"/>
                  </a:lnTo>
                  <a:lnTo>
                    <a:pt x="1333326" y="291970"/>
                  </a:lnTo>
                  <a:lnTo>
                    <a:pt x="1298159" y="307558"/>
                  </a:lnTo>
                  <a:lnTo>
                    <a:pt x="1260258" y="314135"/>
                  </a:lnTo>
                  <a:lnTo>
                    <a:pt x="1252537" y="314324"/>
                  </a:lnTo>
                  <a:close/>
                </a:path>
              </a:pathLst>
            </a:custGeom>
            <a:solidFill>
              <a:srgbClr val="FEF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1699" y="5019674"/>
              <a:ext cx="171449" cy="14287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406649" y="4984114"/>
            <a:ext cx="9626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20" dirty="0">
                <a:solidFill>
                  <a:srgbClr val="91400D"/>
                </a:solidFill>
                <a:latin typeface="PMingLiU"/>
                <a:cs typeface="PMingLiU"/>
              </a:rPr>
              <a:t>高性能通信框架</a:t>
            </a:r>
            <a:endParaRPr sz="1050">
              <a:latin typeface="PMingLiU"/>
              <a:cs typeface="PMingLiU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09599" y="5324474"/>
            <a:ext cx="1371600" cy="323850"/>
            <a:chOff x="609599" y="5324474"/>
            <a:chExt cx="1371600" cy="323850"/>
          </a:xfrm>
        </p:grpSpPr>
        <p:sp>
          <p:nvSpPr>
            <p:cNvPr id="31" name="object 31"/>
            <p:cNvSpPr/>
            <p:nvPr/>
          </p:nvSpPr>
          <p:spPr>
            <a:xfrm>
              <a:off x="609599" y="5324474"/>
              <a:ext cx="1371600" cy="323850"/>
            </a:xfrm>
            <a:custGeom>
              <a:avLst/>
              <a:gdLst/>
              <a:ahLst/>
              <a:cxnLst/>
              <a:rect l="l" t="t" r="r" b="b"/>
              <a:pathLst>
                <a:path w="1371600" h="323850">
                  <a:moveTo>
                    <a:pt x="1209674" y="323849"/>
                  </a:moveTo>
                  <a:lnTo>
                    <a:pt x="161924" y="323849"/>
                  </a:lnTo>
                  <a:lnTo>
                    <a:pt x="153969" y="323655"/>
                  </a:lnTo>
                  <a:lnTo>
                    <a:pt x="114919" y="316878"/>
                  </a:lnTo>
                  <a:lnTo>
                    <a:pt x="78686" y="300817"/>
                  </a:lnTo>
                  <a:lnTo>
                    <a:pt x="47426" y="276423"/>
                  </a:lnTo>
                  <a:lnTo>
                    <a:pt x="23031" y="245162"/>
                  </a:lnTo>
                  <a:lnTo>
                    <a:pt x="6970" y="208929"/>
                  </a:lnTo>
                  <a:lnTo>
                    <a:pt x="194" y="169879"/>
                  </a:lnTo>
                  <a:lnTo>
                    <a:pt x="0" y="161924"/>
                  </a:lnTo>
                  <a:lnTo>
                    <a:pt x="194" y="153969"/>
                  </a:lnTo>
                  <a:lnTo>
                    <a:pt x="6970" y="114919"/>
                  </a:lnTo>
                  <a:lnTo>
                    <a:pt x="23031" y="78686"/>
                  </a:lnTo>
                  <a:lnTo>
                    <a:pt x="47426" y="47426"/>
                  </a:lnTo>
                  <a:lnTo>
                    <a:pt x="78686" y="23031"/>
                  </a:lnTo>
                  <a:lnTo>
                    <a:pt x="114919" y="6970"/>
                  </a:lnTo>
                  <a:lnTo>
                    <a:pt x="153969" y="194"/>
                  </a:lnTo>
                  <a:lnTo>
                    <a:pt x="161924" y="0"/>
                  </a:lnTo>
                  <a:lnTo>
                    <a:pt x="1209674" y="0"/>
                  </a:lnTo>
                  <a:lnTo>
                    <a:pt x="1249028" y="4853"/>
                  </a:lnTo>
                  <a:lnTo>
                    <a:pt x="1286006" y="19117"/>
                  </a:lnTo>
                  <a:lnTo>
                    <a:pt x="1318410" y="41939"/>
                  </a:lnTo>
                  <a:lnTo>
                    <a:pt x="1344310" y="71964"/>
                  </a:lnTo>
                  <a:lnTo>
                    <a:pt x="1362138" y="107382"/>
                  </a:lnTo>
                  <a:lnTo>
                    <a:pt x="1370821" y="146053"/>
                  </a:lnTo>
                  <a:lnTo>
                    <a:pt x="1371599" y="161924"/>
                  </a:lnTo>
                  <a:lnTo>
                    <a:pt x="1371405" y="169879"/>
                  </a:lnTo>
                  <a:lnTo>
                    <a:pt x="1364628" y="208929"/>
                  </a:lnTo>
                  <a:lnTo>
                    <a:pt x="1348567" y="245162"/>
                  </a:lnTo>
                  <a:lnTo>
                    <a:pt x="1324172" y="276423"/>
                  </a:lnTo>
                  <a:lnTo>
                    <a:pt x="1292912" y="300817"/>
                  </a:lnTo>
                  <a:lnTo>
                    <a:pt x="1256679" y="316878"/>
                  </a:lnTo>
                  <a:lnTo>
                    <a:pt x="1217629" y="323655"/>
                  </a:lnTo>
                  <a:lnTo>
                    <a:pt x="1209674" y="323849"/>
                  </a:lnTo>
                  <a:close/>
                </a:path>
              </a:pathLst>
            </a:custGeom>
            <a:solidFill>
              <a:srgbClr val="DBF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899" y="5419725"/>
              <a:ext cx="123824" cy="13334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11225" y="5374639"/>
            <a:ext cx="97409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166533"/>
                </a:solidFill>
                <a:latin typeface="Arial"/>
                <a:cs typeface="Arial"/>
              </a:rPr>
              <a:t>AIDEA</a:t>
            </a:r>
            <a:r>
              <a:rPr sz="1050" spc="-20" dirty="0">
                <a:solidFill>
                  <a:srgbClr val="166533"/>
                </a:solidFill>
                <a:latin typeface="PMingLiU"/>
                <a:cs typeface="PMingLiU"/>
              </a:rPr>
              <a:t>數據系統</a:t>
            </a:r>
            <a:endParaRPr sz="1050">
              <a:latin typeface="PMingLiU"/>
              <a:cs typeface="PMingLiU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57399" y="5324474"/>
            <a:ext cx="1381125" cy="323850"/>
            <a:chOff x="2057399" y="5324474"/>
            <a:chExt cx="1381125" cy="323850"/>
          </a:xfrm>
        </p:grpSpPr>
        <p:sp>
          <p:nvSpPr>
            <p:cNvPr id="35" name="object 35"/>
            <p:cNvSpPr/>
            <p:nvPr/>
          </p:nvSpPr>
          <p:spPr>
            <a:xfrm>
              <a:off x="2057399" y="5324474"/>
              <a:ext cx="1381125" cy="323850"/>
            </a:xfrm>
            <a:custGeom>
              <a:avLst/>
              <a:gdLst/>
              <a:ahLst/>
              <a:cxnLst/>
              <a:rect l="l" t="t" r="r" b="b"/>
              <a:pathLst>
                <a:path w="1381125" h="323850">
                  <a:moveTo>
                    <a:pt x="1219199" y="323849"/>
                  </a:moveTo>
                  <a:lnTo>
                    <a:pt x="161924" y="323849"/>
                  </a:lnTo>
                  <a:lnTo>
                    <a:pt x="153969" y="323655"/>
                  </a:lnTo>
                  <a:lnTo>
                    <a:pt x="114919" y="316878"/>
                  </a:lnTo>
                  <a:lnTo>
                    <a:pt x="78686" y="300817"/>
                  </a:lnTo>
                  <a:lnTo>
                    <a:pt x="47426" y="276423"/>
                  </a:lnTo>
                  <a:lnTo>
                    <a:pt x="23030" y="245162"/>
                  </a:lnTo>
                  <a:lnTo>
                    <a:pt x="6970" y="208929"/>
                  </a:lnTo>
                  <a:lnTo>
                    <a:pt x="194" y="169879"/>
                  </a:lnTo>
                  <a:lnTo>
                    <a:pt x="0" y="161924"/>
                  </a:lnTo>
                  <a:lnTo>
                    <a:pt x="194" y="153969"/>
                  </a:lnTo>
                  <a:lnTo>
                    <a:pt x="6970" y="114919"/>
                  </a:lnTo>
                  <a:lnTo>
                    <a:pt x="23031" y="78686"/>
                  </a:lnTo>
                  <a:lnTo>
                    <a:pt x="47426" y="47426"/>
                  </a:lnTo>
                  <a:lnTo>
                    <a:pt x="78686" y="23031"/>
                  </a:lnTo>
                  <a:lnTo>
                    <a:pt x="114919" y="6970"/>
                  </a:lnTo>
                  <a:lnTo>
                    <a:pt x="153969" y="194"/>
                  </a:lnTo>
                  <a:lnTo>
                    <a:pt x="161924" y="0"/>
                  </a:lnTo>
                  <a:lnTo>
                    <a:pt x="1219199" y="0"/>
                  </a:lnTo>
                  <a:lnTo>
                    <a:pt x="1258554" y="4853"/>
                  </a:lnTo>
                  <a:lnTo>
                    <a:pt x="1295531" y="19117"/>
                  </a:lnTo>
                  <a:lnTo>
                    <a:pt x="1327935" y="41939"/>
                  </a:lnTo>
                  <a:lnTo>
                    <a:pt x="1353835" y="71964"/>
                  </a:lnTo>
                  <a:lnTo>
                    <a:pt x="1371663" y="107382"/>
                  </a:lnTo>
                  <a:lnTo>
                    <a:pt x="1380347" y="146053"/>
                  </a:lnTo>
                  <a:lnTo>
                    <a:pt x="1381124" y="161924"/>
                  </a:lnTo>
                  <a:lnTo>
                    <a:pt x="1380930" y="169879"/>
                  </a:lnTo>
                  <a:lnTo>
                    <a:pt x="1374154" y="208929"/>
                  </a:lnTo>
                  <a:lnTo>
                    <a:pt x="1358092" y="245162"/>
                  </a:lnTo>
                  <a:lnTo>
                    <a:pt x="1333698" y="276423"/>
                  </a:lnTo>
                  <a:lnTo>
                    <a:pt x="1302437" y="300817"/>
                  </a:lnTo>
                  <a:lnTo>
                    <a:pt x="1266204" y="316878"/>
                  </a:lnTo>
                  <a:lnTo>
                    <a:pt x="1227154" y="323655"/>
                  </a:lnTo>
                  <a:lnTo>
                    <a:pt x="1219199" y="323849"/>
                  </a:lnTo>
                  <a:close/>
                </a:path>
              </a:pathLst>
            </a:custGeom>
            <a:solidFill>
              <a:srgbClr val="FE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1699" y="5419725"/>
              <a:ext cx="123824" cy="13334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360810" y="5374639"/>
            <a:ext cx="979169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991B1B"/>
                </a:solidFill>
                <a:latin typeface="Arial"/>
                <a:cs typeface="Arial"/>
              </a:rPr>
              <a:t>AimRT</a:t>
            </a:r>
            <a:r>
              <a:rPr sz="1050" spc="-20" dirty="0">
                <a:solidFill>
                  <a:srgbClr val="991B1B"/>
                </a:solidFill>
                <a:latin typeface="PMingLiU"/>
                <a:cs typeface="PMingLiU"/>
              </a:rPr>
              <a:t>開源框架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8800" y="5805169"/>
            <a:ext cx="3218815" cy="596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自主研發了動力系統核心組件，包括高性能關節模組</a:t>
            </a:r>
            <a:endParaRPr sz="1050">
              <a:latin typeface="PMingLiU"/>
              <a:cs typeface="PMingLiU"/>
            </a:endParaRPr>
          </a:p>
          <a:p>
            <a:pPr marL="12700" marR="5080">
              <a:lnSpc>
                <a:spcPct val="119000"/>
              </a:lnSpc>
            </a:pPr>
            <a:r>
              <a:rPr sz="1050" spc="-10" dirty="0">
                <a:solidFill>
                  <a:srgbClr val="465469"/>
                </a:solidFill>
                <a:latin typeface="Arial"/>
                <a:cs typeface="Arial"/>
              </a:rPr>
              <a:t>PowerFlow</a:t>
            </a: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和多自由度的靈巧手，實現從核心硬體到整</a:t>
            </a:r>
            <a:r>
              <a:rPr sz="1050" spc="-10" dirty="0">
                <a:solidFill>
                  <a:srgbClr val="465469"/>
                </a:solidFill>
                <a:latin typeface="PMingLiU"/>
                <a:cs typeface="PMingLiU"/>
              </a:rPr>
              <a:t>機的技術掌控。</a:t>
            </a:r>
            <a:endParaRPr sz="1050">
              <a:latin typeface="PMingLiU"/>
              <a:cs typeface="PMingLiU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257674" y="1295399"/>
            <a:ext cx="7553325" cy="7010400"/>
            <a:chOff x="4257674" y="1295399"/>
            <a:chExt cx="7553325" cy="7010400"/>
          </a:xfrm>
        </p:grpSpPr>
        <p:sp>
          <p:nvSpPr>
            <p:cNvPr id="40" name="object 40"/>
            <p:cNvSpPr/>
            <p:nvPr/>
          </p:nvSpPr>
          <p:spPr>
            <a:xfrm>
              <a:off x="4257662" y="1295399"/>
              <a:ext cx="7553325" cy="7010400"/>
            </a:xfrm>
            <a:custGeom>
              <a:avLst/>
              <a:gdLst/>
              <a:ahLst/>
              <a:cxnLst/>
              <a:rect l="l" t="t" r="r" b="b"/>
              <a:pathLst>
                <a:path w="7553325" h="7010400">
                  <a:moveTo>
                    <a:pt x="3676650" y="106807"/>
                  </a:moveTo>
                  <a:lnTo>
                    <a:pt x="3665080" y="63627"/>
                  </a:lnTo>
                  <a:lnTo>
                    <a:pt x="3637877" y="28181"/>
                  </a:lnTo>
                  <a:lnTo>
                    <a:pt x="3599167" y="5829"/>
                  </a:lnTo>
                  <a:lnTo>
                    <a:pt x="3569855" y="0"/>
                  </a:lnTo>
                  <a:lnTo>
                    <a:pt x="106807" y="0"/>
                  </a:lnTo>
                  <a:lnTo>
                    <a:pt x="63627" y="11582"/>
                  </a:lnTo>
                  <a:lnTo>
                    <a:pt x="28181" y="38785"/>
                  </a:lnTo>
                  <a:lnTo>
                    <a:pt x="5829" y="77495"/>
                  </a:lnTo>
                  <a:lnTo>
                    <a:pt x="0" y="106807"/>
                  </a:lnTo>
                  <a:lnTo>
                    <a:pt x="0" y="4724400"/>
                  </a:lnTo>
                  <a:lnTo>
                    <a:pt x="0" y="4731905"/>
                  </a:lnTo>
                  <a:lnTo>
                    <a:pt x="11582" y="4775085"/>
                  </a:lnTo>
                  <a:lnTo>
                    <a:pt x="38785" y="4810531"/>
                  </a:lnTo>
                  <a:lnTo>
                    <a:pt x="77495" y="4832870"/>
                  </a:lnTo>
                  <a:lnTo>
                    <a:pt x="106807" y="4838700"/>
                  </a:lnTo>
                  <a:lnTo>
                    <a:pt x="3569855" y="4838700"/>
                  </a:lnTo>
                  <a:lnTo>
                    <a:pt x="3613035" y="4827130"/>
                  </a:lnTo>
                  <a:lnTo>
                    <a:pt x="3648481" y="4799914"/>
                  </a:lnTo>
                  <a:lnTo>
                    <a:pt x="3670820" y="4761217"/>
                  </a:lnTo>
                  <a:lnTo>
                    <a:pt x="3676650" y="4731905"/>
                  </a:lnTo>
                  <a:lnTo>
                    <a:pt x="3676650" y="106807"/>
                  </a:lnTo>
                  <a:close/>
                </a:path>
                <a:path w="7553325" h="7010400">
                  <a:moveTo>
                    <a:pt x="7553325" y="5136007"/>
                  </a:moveTo>
                  <a:lnTo>
                    <a:pt x="7541755" y="5092827"/>
                  </a:lnTo>
                  <a:lnTo>
                    <a:pt x="7514539" y="5057381"/>
                  </a:lnTo>
                  <a:lnTo>
                    <a:pt x="7475842" y="5035029"/>
                  </a:lnTo>
                  <a:lnTo>
                    <a:pt x="7446531" y="5029200"/>
                  </a:lnTo>
                  <a:lnTo>
                    <a:pt x="106807" y="5029200"/>
                  </a:lnTo>
                  <a:lnTo>
                    <a:pt x="63627" y="5040782"/>
                  </a:lnTo>
                  <a:lnTo>
                    <a:pt x="28181" y="5067986"/>
                  </a:lnTo>
                  <a:lnTo>
                    <a:pt x="5829" y="5106695"/>
                  </a:lnTo>
                  <a:lnTo>
                    <a:pt x="0" y="5136007"/>
                  </a:lnTo>
                  <a:lnTo>
                    <a:pt x="0" y="6896100"/>
                  </a:lnTo>
                  <a:lnTo>
                    <a:pt x="0" y="6903606"/>
                  </a:lnTo>
                  <a:lnTo>
                    <a:pt x="11582" y="6946773"/>
                  </a:lnTo>
                  <a:lnTo>
                    <a:pt x="38785" y="6982231"/>
                  </a:lnTo>
                  <a:lnTo>
                    <a:pt x="77495" y="7004571"/>
                  </a:lnTo>
                  <a:lnTo>
                    <a:pt x="106807" y="7010400"/>
                  </a:lnTo>
                  <a:lnTo>
                    <a:pt x="7446531" y="7010400"/>
                  </a:lnTo>
                  <a:lnTo>
                    <a:pt x="7489698" y="6998830"/>
                  </a:lnTo>
                  <a:lnTo>
                    <a:pt x="7525156" y="6971627"/>
                  </a:lnTo>
                  <a:lnTo>
                    <a:pt x="7547496" y="6932917"/>
                  </a:lnTo>
                  <a:lnTo>
                    <a:pt x="7553325" y="6903606"/>
                  </a:lnTo>
                  <a:lnTo>
                    <a:pt x="7553325" y="5136007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48162" y="4000499"/>
              <a:ext cx="3295650" cy="1943100"/>
            </a:xfrm>
            <a:custGeom>
              <a:avLst/>
              <a:gdLst/>
              <a:ahLst/>
              <a:cxnLst/>
              <a:rect l="l" t="t" r="r" b="b"/>
              <a:pathLst>
                <a:path w="3295650" h="1943100">
                  <a:moveTo>
                    <a:pt x="3295650" y="985596"/>
                  </a:moveTo>
                  <a:lnTo>
                    <a:pt x="3280029" y="944105"/>
                  </a:lnTo>
                  <a:lnTo>
                    <a:pt x="3243986" y="918286"/>
                  </a:lnTo>
                  <a:lnTo>
                    <a:pt x="3224453" y="914400"/>
                  </a:lnTo>
                  <a:lnTo>
                    <a:pt x="71196" y="914400"/>
                  </a:lnTo>
                  <a:lnTo>
                    <a:pt x="29705" y="930021"/>
                  </a:lnTo>
                  <a:lnTo>
                    <a:pt x="3886" y="966063"/>
                  </a:lnTo>
                  <a:lnTo>
                    <a:pt x="0" y="985596"/>
                  </a:lnTo>
                  <a:lnTo>
                    <a:pt x="0" y="1866900"/>
                  </a:lnTo>
                  <a:lnTo>
                    <a:pt x="0" y="1871903"/>
                  </a:lnTo>
                  <a:lnTo>
                    <a:pt x="15621" y="1913394"/>
                  </a:lnTo>
                  <a:lnTo>
                    <a:pt x="51663" y="1939213"/>
                  </a:lnTo>
                  <a:lnTo>
                    <a:pt x="71196" y="1943100"/>
                  </a:lnTo>
                  <a:lnTo>
                    <a:pt x="3224453" y="1943100"/>
                  </a:lnTo>
                  <a:lnTo>
                    <a:pt x="3265944" y="1927479"/>
                  </a:lnTo>
                  <a:lnTo>
                    <a:pt x="3291763" y="1891449"/>
                  </a:lnTo>
                  <a:lnTo>
                    <a:pt x="3295650" y="1871903"/>
                  </a:lnTo>
                  <a:lnTo>
                    <a:pt x="3295650" y="985596"/>
                  </a:lnTo>
                  <a:close/>
                </a:path>
                <a:path w="3295650" h="1943100">
                  <a:moveTo>
                    <a:pt x="3295650" y="71196"/>
                  </a:moveTo>
                  <a:lnTo>
                    <a:pt x="3280029" y="29705"/>
                  </a:lnTo>
                  <a:lnTo>
                    <a:pt x="3243986" y="3886"/>
                  </a:lnTo>
                  <a:lnTo>
                    <a:pt x="3224453" y="0"/>
                  </a:lnTo>
                  <a:lnTo>
                    <a:pt x="71196" y="0"/>
                  </a:lnTo>
                  <a:lnTo>
                    <a:pt x="29705" y="15633"/>
                  </a:lnTo>
                  <a:lnTo>
                    <a:pt x="3886" y="51663"/>
                  </a:lnTo>
                  <a:lnTo>
                    <a:pt x="0" y="71196"/>
                  </a:lnTo>
                  <a:lnTo>
                    <a:pt x="0" y="762000"/>
                  </a:lnTo>
                  <a:lnTo>
                    <a:pt x="0" y="767003"/>
                  </a:lnTo>
                  <a:lnTo>
                    <a:pt x="15621" y="808494"/>
                  </a:lnTo>
                  <a:lnTo>
                    <a:pt x="51663" y="834313"/>
                  </a:lnTo>
                  <a:lnTo>
                    <a:pt x="71196" y="838200"/>
                  </a:lnTo>
                  <a:lnTo>
                    <a:pt x="3224453" y="838200"/>
                  </a:lnTo>
                  <a:lnTo>
                    <a:pt x="3265944" y="822579"/>
                  </a:lnTo>
                  <a:lnTo>
                    <a:pt x="3291763" y="786549"/>
                  </a:lnTo>
                  <a:lnTo>
                    <a:pt x="3295650" y="767003"/>
                  </a:lnTo>
                  <a:lnTo>
                    <a:pt x="3295650" y="71196"/>
                  </a:lnTo>
                  <a:close/>
                </a:path>
              </a:pathLst>
            </a:custGeom>
            <a:solidFill>
              <a:srgbClr val="F1F5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48174" y="1523999"/>
              <a:ext cx="285749" cy="22859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794150" y="1444080"/>
            <a:ext cx="93853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200" dirty="0">
                <a:solidFill>
                  <a:srgbClr val="334054"/>
                </a:solidFill>
                <a:latin typeface="PMingLiU"/>
                <a:cs typeface="PMingLiU"/>
              </a:rPr>
              <a:t>遠</a:t>
            </a:r>
            <a:r>
              <a:rPr sz="1950" spc="-165" dirty="0">
                <a:solidFill>
                  <a:srgbClr val="334054"/>
                </a:solidFill>
                <a:latin typeface="SimSun"/>
                <a:cs typeface="SimSun"/>
              </a:rPr>
              <a:t>征</a:t>
            </a:r>
            <a:r>
              <a:rPr sz="2000" spc="-180" dirty="0">
                <a:solidFill>
                  <a:srgbClr val="334054"/>
                </a:solidFill>
                <a:latin typeface="SimSun"/>
                <a:cs typeface="SimSun"/>
              </a:rPr>
              <a:t>系列</a:t>
            </a:r>
            <a:endParaRPr sz="2000">
              <a:latin typeface="SimSun"/>
              <a:cs typeface="SimSu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476875" y="1295399"/>
            <a:ext cx="6334125" cy="4838700"/>
            <a:chOff x="5476875" y="1295399"/>
            <a:chExt cx="6334125" cy="4838700"/>
          </a:xfrm>
        </p:grpSpPr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6875" y="1904999"/>
              <a:ext cx="1238249" cy="198119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124824" y="1295399"/>
              <a:ext cx="3686175" cy="4838700"/>
            </a:xfrm>
            <a:custGeom>
              <a:avLst/>
              <a:gdLst/>
              <a:ahLst/>
              <a:cxnLst/>
              <a:rect l="l" t="t" r="r" b="b"/>
              <a:pathLst>
                <a:path w="3686175" h="4838700">
                  <a:moveTo>
                    <a:pt x="3579380" y="4838699"/>
                  </a:moveTo>
                  <a:lnTo>
                    <a:pt x="106794" y="4838699"/>
                  </a:lnTo>
                  <a:lnTo>
                    <a:pt x="99361" y="4837967"/>
                  </a:lnTo>
                  <a:lnTo>
                    <a:pt x="57037" y="4823605"/>
                  </a:lnTo>
                  <a:lnTo>
                    <a:pt x="23432" y="4794140"/>
                  </a:lnTo>
                  <a:lnTo>
                    <a:pt x="3659" y="4754058"/>
                  </a:lnTo>
                  <a:lnTo>
                    <a:pt x="0" y="4731904"/>
                  </a:lnTo>
                  <a:lnTo>
                    <a:pt x="0" y="4724399"/>
                  </a:lnTo>
                  <a:lnTo>
                    <a:pt x="0" y="106794"/>
                  </a:lnTo>
                  <a:lnTo>
                    <a:pt x="11571" y="63625"/>
                  </a:lnTo>
                  <a:lnTo>
                    <a:pt x="38784" y="28170"/>
                  </a:lnTo>
                  <a:lnTo>
                    <a:pt x="77492" y="5828"/>
                  </a:lnTo>
                  <a:lnTo>
                    <a:pt x="106794" y="0"/>
                  </a:lnTo>
                  <a:lnTo>
                    <a:pt x="3579380" y="0"/>
                  </a:lnTo>
                  <a:lnTo>
                    <a:pt x="3622547" y="11572"/>
                  </a:lnTo>
                  <a:lnTo>
                    <a:pt x="3658003" y="38784"/>
                  </a:lnTo>
                  <a:lnTo>
                    <a:pt x="3680345" y="77492"/>
                  </a:lnTo>
                  <a:lnTo>
                    <a:pt x="3686174" y="106794"/>
                  </a:lnTo>
                  <a:lnTo>
                    <a:pt x="3686174" y="4731904"/>
                  </a:lnTo>
                  <a:lnTo>
                    <a:pt x="3674600" y="4775073"/>
                  </a:lnTo>
                  <a:lnTo>
                    <a:pt x="3647389" y="4810528"/>
                  </a:lnTo>
                  <a:lnTo>
                    <a:pt x="3608680" y="4832870"/>
                  </a:lnTo>
                  <a:lnTo>
                    <a:pt x="3586812" y="4837967"/>
                  </a:lnTo>
                  <a:lnTo>
                    <a:pt x="3579380" y="4838699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15312" y="4000499"/>
              <a:ext cx="3305175" cy="1752600"/>
            </a:xfrm>
            <a:custGeom>
              <a:avLst/>
              <a:gdLst/>
              <a:ahLst/>
              <a:cxnLst/>
              <a:rect l="l" t="t" r="r" b="b"/>
              <a:pathLst>
                <a:path w="3305175" h="1752600">
                  <a:moveTo>
                    <a:pt x="3305175" y="985596"/>
                  </a:moveTo>
                  <a:lnTo>
                    <a:pt x="3289554" y="944105"/>
                  </a:lnTo>
                  <a:lnTo>
                    <a:pt x="3253511" y="918286"/>
                  </a:lnTo>
                  <a:lnTo>
                    <a:pt x="3233978" y="914400"/>
                  </a:lnTo>
                  <a:lnTo>
                    <a:pt x="71196" y="914400"/>
                  </a:lnTo>
                  <a:lnTo>
                    <a:pt x="29705" y="930021"/>
                  </a:lnTo>
                  <a:lnTo>
                    <a:pt x="3886" y="966063"/>
                  </a:lnTo>
                  <a:lnTo>
                    <a:pt x="0" y="985596"/>
                  </a:lnTo>
                  <a:lnTo>
                    <a:pt x="0" y="1676400"/>
                  </a:lnTo>
                  <a:lnTo>
                    <a:pt x="0" y="1681403"/>
                  </a:lnTo>
                  <a:lnTo>
                    <a:pt x="15621" y="1722894"/>
                  </a:lnTo>
                  <a:lnTo>
                    <a:pt x="51663" y="1748713"/>
                  </a:lnTo>
                  <a:lnTo>
                    <a:pt x="71196" y="1752600"/>
                  </a:lnTo>
                  <a:lnTo>
                    <a:pt x="3233978" y="1752600"/>
                  </a:lnTo>
                  <a:lnTo>
                    <a:pt x="3275469" y="1736979"/>
                  </a:lnTo>
                  <a:lnTo>
                    <a:pt x="3301288" y="1700949"/>
                  </a:lnTo>
                  <a:lnTo>
                    <a:pt x="3305175" y="1681403"/>
                  </a:lnTo>
                  <a:lnTo>
                    <a:pt x="3305175" y="985596"/>
                  </a:lnTo>
                  <a:close/>
                </a:path>
                <a:path w="3305175" h="1752600">
                  <a:moveTo>
                    <a:pt x="3305175" y="71196"/>
                  </a:moveTo>
                  <a:lnTo>
                    <a:pt x="3289554" y="29705"/>
                  </a:lnTo>
                  <a:lnTo>
                    <a:pt x="3253511" y="3886"/>
                  </a:lnTo>
                  <a:lnTo>
                    <a:pt x="3233978" y="0"/>
                  </a:lnTo>
                  <a:lnTo>
                    <a:pt x="71196" y="0"/>
                  </a:lnTo>
                  <a:lnTo>
                    <a:pt x="29705" y="15633"/>
                  </a:lnTo>
                  <a:lnTo>
                    <a:pt x="3886" y="51663"/>
                  </a:lnTo>
                  <a:lnTo>
                    <a:pt x="0" y="71196"/>
                  </a:lnTo>
                  <a:lnTo>
                    <a:pt x="0" y="762000"/>
                  </a:lnTo>
                  <a:lnTo>
                    <a:pt x="0" y="767003"/>
                  </a:lnTo>
                  <a:lnTo>
                    <a:pt x="15621" y="808494"/>
                  </a:lnTo>
                  <a:lnTo>
                    <a:pt x="51663" y="834313"/>
                  </a:lnTo>
                  <a:lnTo>
                    <a:pt x="71196" y="838200"/>
                  </a:lnTo>
                  <a:lnTo>
                    <a:pt x="3233978" y="838200"/>
                  </a:lnTo>
                  <a:lnTo>
                    <a:pt x="3275469" y="822579"/>
                  </a:lnTo>
                  <a:lnTo>
                    <a:pt x="3301288" y="786549"/>
                  </a:lnTo>
                  <a:lnTo>
                    <a:pt x="3305175" y="767003"/>
                  </a:lnTo>
                  <a:lnTo>
                    <a:pt x="3305175" y="71196"/>
                  </a:lnTo>
                  <a:close/>
                </a:path>
              </a:pathLst>
            </a:custGeom>
            <a:solidFill>
              <a:srgbClr val="F1F5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5324" y="1523999"/>
              <a:ext cx="228599" cy="22859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4546500" y="4039951"/>
            <a:ext cx="2967355" cy="676275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350" spc="-170" dirty="0">
                <a:solidFill>
                  <a:srgbClr val="1D293B"/>
                </a:solidFill>
                <a:latin typeface="PMingLiU"/>
                <a:cs typeface="PMingLiU"/>
              </a:rPr>
              <a:t>遠</a:t>
            </a:r>
            <a:r>
              <a:rPr sz="1300" spc="-210" dirty="0">
                <a:solidFill>
                  <a:srgbClr val="1D293B"/>
                </a:solidFill>
                <a:latin typeface="SimSun"/>
                <a:cs typeface="SimSun"/>
              </a:rPr>
              <a:t>征 </a:t>
            </a:r>
            <a:r>
              <a:rPr sz="1200" b="1" spc="-25" dirty="0">
                <a:solidFill>
                  <a:srgbClr val="1D293B"/>
                </a:solidFill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19000"/>
              </a:lnSpc>
              <a:spcBef>
                <a:spcPts val="90"/>
              </a:spcBef>
            </a:pPr>
            <a:r>
              <a:rPr sz="1050" dirty="0">
                <a:solidFill>
                  <a:srgbClr val="465469"/>
                </a:solidFill>
                <a:latin typeface="PMingLiU"/>
                <a:cs typeface="PMingLiU"/>
              </a:rPr>
              <a:t>身高</a:t>
            </a:r>
            <a:r>
              <a:rPr sz="1050" spc="-10" dirty="0">
                <a:solidFill>
                  <a:srgbClr val="465469"/>
                </a:solidFill>
                <a:latin typeface="Arial"/>
                <a:cs typeface="Arial"/>
              </a:rPr>
              <a:t>1.75</a:t>
            </a:r>
            <a:r>
              <a:rPr sz="1050" dirty="0">
                <a:solidFill>
                  <a:srgbClr val="465469"/>
                </a:solidFill>
                <a:latin typeface="PMingLiU"/>
                <a:cs typeface="PMingLiU"/>
              </a:rPr>
              <a:t>米，具備超過</a:t>
            </a:r>
            <a:r>
              <a:rPr sz="1050" spc="-10" dirty="0">
                <a:solidFill>
                  <a:srgbClr val="465469"/>
                </a:solidFill>
                <a:latin typeface="Arial"/>
                <a:cs typeface="Arial"/>
              </a:rPr>
              <a:t>40</a:t>
            </a: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個自由度，搭載多模態大模型，適用於交互服務、展廳導覽等場景。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46500" y="4954351"/>
            <a:ext cx="3092450" cy="866775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15"/>
              </a:spcBef>
            </a:pPr>
            <a:r>
              <a:rPr sz="1350" spc="-170" dirty="0">
                <a:solidFill>
                  <a:srgbClr val="1D293B"/>
                </a:solidFill>
                <a:latin typeface="PMingLiU"/>
                <a:cs typeface="PMingLiU"/>
              </a:rPr>
              <a:t>遠</a:t>
            </a:r>
            <a:r>
              <a:rPr sz="1300" spc="-210" dirty="0">
                <a:solidFill>
                  <a:srgbClr val="1D293B"/>
                </a:solidFill>
                <a:latin typeface="SimSun"/>
                <a:cs typeface="SimSun"/>
              </a:rPr>
              <a:t>征 </a:t>
            </a:r>
            <a:r>
              <a:rPr sz="1200" b="1" dirty="0">
                <a:solidFill>
                  <a:srgbClr val="1D293B"/>
                </a:solidFill>
                <a:latin typeface="Arial"/>
                <a:cs typeface="Arial"/>
              </a:rPr>
              <a:t>A2-</a:t>
            </a:r>
            <a:r>
              <a:rPr sz="1200" b="1" spc="-50" dirty="0">
                <a:solidFill>
                  <a:srgbClr val="1D293B"/>
                </a:solidFill>
                <a:latin typeface="Arial"/>
                <a:cs typeface="Arial"/>
              </a:rPr>
              <a:t>W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19000"/>
              </a:lnSpc>
              <a:spcBef>
                <a:spcPts val="90"/>
              </a:spcBef>
            </a:pP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專為工業場景設計的輪式機器人，具備高精度七自由度雙臂，支持力控與拖拽示教，可實現高效雙臂協同</a:t>
            </a:r>
            <a:r>
              <a:rPr sz="1050" spc="-20" dirty="0">
                <a:solidFill>
                  <a:srgbClr val="465469"/>
                </a:solidFill>
                <a:latin typeface="PMingLiU"/>
                <a:cs typeface="PMingLiU"/>
              </a:rPr>
              <a:t>作業。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610550" y="1444080"/>
            <a:ext cx="93853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165" dirty="0">
                <a:solidFill>
                  <a:srgbClr val="334054"/>
                </a:solidFill>
                <a:latin typeface="PMingLiU"/>
                <a:cs typeface="PMingLiU"/>
              </a:rPr>
              <a:t>靈犀</a:t>
            </a:r>
            <a:r>
              <a:rPr sz="2000" spc="-180" dirty="0">
                <a:solidFill>
                  <a:srgbClr val="334054"/>
                </a:solidFill>
                <a:latin typeface="SimSun"/>
                <a:cs typeface="SimSun"/>
              </a:rPr>
              <a:t>系列</a:t>
            </a:r>
            <a:endParaRPr sz="2000">
              <a:latin typeface="SimSun"/>
              <a:cs typeface="SimSu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448175" y="1905000"/>
            <a:ext cx="7172325" cy="4876800"/>
            <a:chOff x="4448175" y="1905000"/>
            <a:chExt cx="7172325" cy="4876800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15325" y="1905000"/>
              <a:ext cx="3305174" cy="19811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8175" y="6553199"/>
              <a:ext cx="257174" cy="228599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420050" y="4042644"/>
            <a:ext cx="3018790" cy="67373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300" spc="-75" dirty="0">
                <a:solidFill>
                  <a:srgbClr val="1D293B"/>
                </a:solidFill>
                <a:latin typeface="PMingLiU"/>
                <a:cs typeface="PMingLiU"/>
              </a:rPr>
              <a:t>靈犀 </a:t>
            </a:r>
            <a:r>
              <a:rPr sz="1200" b="1" spc="-25" dirty="0">
                <a:solidFill>
                  <a:srgbClr val="1D293B"/>
                </a:solidFill>
                <a:latin typeface="Arial"/>
                <a:cs typeface="Arial"/>
              </a:rPr>
              <a:t>X1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465469"/>
                </a:solidFill>
                <a:latin typeface="PMingLiU"/>
                <a:cs typeface="PMingLiU"/>
              </a:rPr>
              <a:t>輕量化、模組化設計，整臂僅重</a:t>
            </a:r>
            <a:r>
              <a:rPr sz="1050" spc="-10" dirty="0">
                <a:solidFill>
                  <a:srgbClr val="465469"/>
                </a:solidFill>
                <a:latin typeface="Arial"/>
                <a:cs typeface="Arial"/>
              </a:rPr>
              <a:t>2.5kg</a:t>
            </a:r>
            <a:r>
              <a:rPr sz="1050" spc="-15" dirty="0">
                <a:solidFill>
                  <a:srgbClr val="465469"/>
                </a:solidFill>
                <a:latin typeface="PMingLiU"/>
                <a:cs typeface="PMingLiU"/>
              </a:rPr>
              <a:t>，支持全棧開</a:t>
            </a: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源，開發者可進行深度客製化與二次開發。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420050" y="4949800"/>
            <a:ext cx="3092450" cy="68135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350" spc="-170" dirty="0">
                <a:solidFill>
                  <a:srgbClr val="1D293B"/>
                </a:solidFill>
                <a:latin typeface="SimSun"/>
                <a:cs typeface="SimSun"/>
              </a:rPr>
              <a:t>應</a:t>
            </a:r>
            <a:r>
              <a:rPr sz="1250" spc="-50" dirty="0">
                <a:solidFill>
                  <a:srgbClr val="1D293B"/>
                </a:solidFill>
                <a:latin typeface="PMingLiU"/>
                <a:cs typeface="PMingLiU"/>
              </a:rPr>
              <a:t>用</a:t>
            </a:r>
            <a:r>
              <a:rPr sz="1300" spc="-80" dirty="0">
                <a:solidFill>
                  <a:srgbClr val="1D293B"/>
                </a:solidFill>
                <a:latin typeface="SimSun"/>
                <a:cs typeface="SimSun"/>
              </a:rPr>
              <a:t>場景</a:t>
            </a:r>
            <a:endParaRPr sz="1300">
              <a:latin typeface="SimSun"/>
              <a:cs typeface="SimSun"/>
            </a:endParaRPr>
          </a:p>
          <a:p>
            <a:pPr marL="12700" marR="5080">
              <a:lnSpc>
                <a:spcPct val="119000"/>
              </a:lnSpc>
              <a:spcBef>
                <a:spcPts val="90"/>
              </a:spcBef>
            </a:pPr>
            <a:r>
              <a:rPr sz="1050" spc="-5" dirty="0">
                <a:solidFill>
                  <a:srgbClr val="465469"/>
                </a:solidFill>
                <a:latin typeface="PMingLiU"/>
                <a:cs typeface="PMingLiU"/>
              </a:rPr>
              <a:t>科研教育、輕量級服務、人機交互研究、開發者平台</a:t>
            </a:r>
            <a:r>
              <a:rPr sz="1050" spc="-25" dirty="0">
                <a:solidFill>
                  <a:srgbClr val="465469"/>
                </a:solidFill>
                <a:latin typeface="PMingLiU"/>
                <a:cs typeface="PMingLiU"/>
              </a:rPr>
              <a:t>等。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32200" y="6470699"/>
            <a:ext cx="2149475" cy="1421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0"/>
              </a:spcBef>
            </a:pPr>
            <a:r>
              <a:rPr sz="2000" spc="-200" dirty="0">
                <a:solidFill>
                  <a:srgbClr val="334054"/>
                </a:solidFill>
                <a:latin typeface="PMingLiU"/>
                <a:cs typeface="PMingLiU"/>
              </a:rPr>
              <a:t>產</a:t>
            </a:r>
            <a:r>
              <a:rPr sz="2000" spc="-200" dirty="0">
                <a:solidFill>
                  <a:srgbClr val="334054"/>
                </a:solidFill>
                <a:latin typeface="SimSun"/>
                <a:cs typeface="SimSun"/>
              </a:rPr>
              <a:t>業</a:t>
            </a:r>
            <a:r>
              <a:rPr sz="2000" spc="-200" dirty="0">
                <a:solidFill>
                  <a:srgbClr val="334054"/>
                </a:solidFill>
                <a:latin typeface="PMingLiU"/>
                <a:cs typeface="PMingLiU"/>
              </a:rPr>
              <a:t>生</a:t>
            </a:r>
            <a:r>
              <a:rPr sz="2050" spc="-320" dirty="0">
                <a:solidFill>
                  <a:srgbClr val="334054"/>
                </a:solidFill>
                <a:latin typeface="SimSun"/>
                <a:cs typeface="SimSun"/>
              </a:rPr>
              <a:t>態</a:t>
            </a:r>
            <a:endParaRPr sz="20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spc="145" dirty="0">
                <a:solidFill>
                  <a:srgbClr val="D97705"/>
                </a:solidFill>
                <a:latin typeface="Arial Black"/>
                <a:cs typeface="Arial Black"/>
              </a:rPr>
              <a:t></a:t>
            </a:r>
            <a:r>
              <a:rPr sz="1350" spc="160" dirty="0">
                <a:solidFill>
                  <a:srgbClr val="D97705"/>
                </a:solidFill>
                <a:latin typeface="Arial Black"/>
                <a:cs typeface="Arial Black"/>
              </a:rPr>
              <a:t> </a:t>
            </a:r>
            <a:r>
              <a:rPr sz="1875" spc="-82" baseline="2222" dirty="0">
                <a:solidFill>
                  <a:srgbClr val="334054"/>
                </a:solidFill>
                <a:latin typeface="PMingLiU"/>
                <a:cs typeface="PMingLiU"/>
              </a:rPr>
              <a:t>開</a:t>
            </a:r>
            <a:r>
              <a:rPr sz="1950" spc="-165" baseline="2136" dirty="0">
                <a:solidFill>
                  <a:srgbClr val="334054"/>
                </a:solidFill>
                <a:latin typeface="SimSun"/>
                <a:cs typeface="SimSun"/>
              </a:rPr>
              <a:t>源</a:t>
            </a:r>
            <a:r>
              <a:rPr sz="2025" spc="-254" baseline="2057" dirty="0">
                <a:solidFill>
                  <a:srgbClr val="334054"/>
                </a:solidFill>
                <a:latin typeface="SimSun"/>
                <a:cs typeface="SimSun"/>
              </a:rPr>
              <a:t>計</a:t>
            </a:r>
            <a:r>
              <a:rPr sz="1950" spc="-75" baseline="2136" dirty="0">
                <a:solidFill>
                  <a:srgbClr val="334054"/>
                </a:solidFill>
                <a:latin typeface="SimSun"/>
                <a:cs typeface="SimSun"/>
              </a:rPr>
              <a:t>劃</a:t>
            </a:r>
            <a:endParaRPr sz="1950" baseline="2136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50" spc="105" dirty="0">
                <a:solidFill>
                  <a:srgbClr val="D97705"/>
                </a:solidFill>
                <a:latin typeface="Arial Black"/>
                <a:cs typeface="Arial Black"/>
              </a:rPr>
              <a:t>› </a:t>
            </a:r>
            <a:r>
              <a:rPr sz="1575" spc="-15" baseline="2645" dirty="0">
                <a:solidFill>
                  <a:srgbClr val="465469"/>
                </a:solidFill>
                <a:latin typeface="Arial"/>
                <a:cs typeface="Arial"/>
              </a:rPr>
              <a:t>AimRT</a:t>
            </a:r>
            <a:r>
              <a:rPr sz="1575" spc="-15" baseline="2645" dirty="0">
                <a:solidFill>
                  <a:srgbClr val="465469"/>
                </a:solidFill>
                <a:latin typeface="PMingLiU"/>
                <a:cs typeface="PMingLiU"/>
              </a:rPr>
              <a:t>通信框架開源</a:t>
            </a:r>
            <a:endParaRPr sz="1575" baseline="2645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150" spc="105" dirty="0">
                <a:solidFill>
                  <a:srgbClr val="D97705"/>
                </a:solidFill>
                <a:latin typeface="Arial Black"/>
                <a:cs typeface="Arial Black"/>
              </a:rPr>
              <a:t>› </a:t>
            </a:r>
            <a:r>
              <a:rPr sz="1575" baseline="2645" dirty="0">
                <a:solidFill>
                  <a:srgbClr val="465469"/>
                </a:solidFill>
                <a:latin typeface="PMingLiU"/>
                <a:cs typeface="PMingLiU"/>
              </a:rPr>
              <a:t>靈犀</a:t>
            </a:r>
            <a:r>
              <a:rPr sz="1575" spc="-15" baseline="2645" dirty="0">
                <a:solidFill>
                  <a:srgbClr val="465469"/>
                </a:solidFill>
                <a:latin typeface="Arial"/>
                <a:cs typeface="Arial"/>
              </a:rPr>
              <a:t>X1</a:t>
            </a:r>
            <a:r>
              <a:rPr sz="1575" spc="-15" baseline="2645" dirty="0">
                <a:solidFill>
                  <a:srgbClr val="465469"/>
                </a:solidFill>
                <a:latin typeface="PMingLiU"/>
                <a:cs typeface="PMingLiU"/>
              </a:rPr>
              <a:t>全棧設計資料開源</a:t>
            </a:r>
            <a:endParaRPr sz="1575" baseline="2645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150" spc="105" dirty="0">
                <a:solidFill>
                  <a:srgbClr val="D97705"/>
                </a:solidFill>
                <a:latin typeface="Arial Black"/>
                <a:cs typeface="Arial Black"/>
              </a:rPr>
              <a:t>› </a:t>
            </a:r>
            <a:r>
              <a:rPr sz="1575" spc="-7" baseline="2645" dirty="0">
                <a:solidFill>
                  <a:srgbClr val="465469"/>
                </a:solidFill>
                <a:latin typeface="PMingLiU"/>
                <a:cs typeface="PMingLiU"/>
              </a:rPr>
              <a:t>百萬條級別真實機器人操作數據集</a:t>
            </a:r>
            <a:endParaRPr sz="1575" baseline="2645">
              <a:latin typeface="PMingLiU"/>
              <a:cs typeface="PMingLiU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115250" y="6801055"/>
            <a:ext cx="3082925" cy="131889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350" dirty="0">
                <a:solidFill>
                  <a:srgbClr val="2562EB"/>
                </a:solidFill>
                <a:latin typeface="Arial Black"/>
                <a:cs typeface="Arial Black"/>
              </a:rPr>
              <a:t></a:t>
            </a:r>
            <a:r>
              <a:rPr sz="1350" spc="170" dirty="0">
                <a:solidFill>
                  <a:srgbClr val="2562EB"/>
                </a:solidFill>
                <a:latin typeface="Arial Black"/>
                <a:cs typeface="Arial Black"/>
              </a:rPr>
              <a:t> </a:t>
            </a:r>
            <a:r>
              <a:rPr sz="2025" spc="-254" baseline="2057" dirty="0">
                <a:solidFill>
                  <a:srgbClr val="334054"/>
                </a:solidFill>
                <a:latin typeface="SimSun"/>
                <a:cs typeface="SimSun"/>
              </a:rPr>
              <a:t>商</a:t>
            </a:r>
            <a:r>
              <a:rPr sz="1950" spc="-165" baseline="2136" dirty="0">
                <a:solidFill>
                  <a:srgbClr val="334054"/>
                </a:solidFill>
                <a:latin typeface="SimSun"/>
                <a:cs typeface="SimSun"/>
              </a:rPr>
              <a:t>業化落</a:t>
            </a:r>
            <a:r>
              <a:rPr sz="2025" spc="-75" baseline="2057" dirty="0">
                <a:solidFill>
                  <a:srgbClr val="334054"/>
                </a:solidFill>
                <a:latin typeface="PMingLiU"/>
                <a:cs typeface="PMingLiU"/>
              </a:rPr>
              <a:t>地</a:t>
            </a:r>
            <a:endParaRPr sz="2025" baseline="2057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50" spc="105" dirty="0">
                <a:solidFill>
                  <a:srgbClr val="2562EB"/>
                </a:solidFill>
                <a:latin typeface="Arial Black"/>
                <a:cs typeface="Arial Black"/>
              </a:rPr>
              <a:t>› </a:t>
            </a:r>
            <a:r>
              <a:rPr sz="1575" baseline="2645" dirty="0">
                <a:solidFill>
                  <a:srgbClr val="465469"/>
                </a:solidFill>
                <a:latin typeface="PMingLiU"/>
                <a:cs typeface="PMingLiU"/>
              </a:rPr>
              <a:t>與富臨精工合作部署近百台遠征</a:t>
            </a:r>
            <a:r>
              <a:rPr sz="1575" baseline="2645" dirty="0">
                <a:solidFill>
                  <a:srgbClr val="465469"/>
                </a:solidFill>
                <a:latin typeface="Arial"/>
                <a:cs typeface="Arial"/>
              </a:rPr>
              <a:t>A2-</a:t>
            </a:r>
            <a:r>
              <a:rPr sz="1575" spc="-75" baseline="2645" dirty="0">
                <a:solidFill>
                  <a:srgbClr val="465469"/>
                </a:solidFill>
                <a:latin typeface="Arial"/>
                <a:cs typeface="Arial"/>
              </a:rPr>
              <a:t>W</a:t>
            </a:r>
            <a:endParaRPr sz="1575" baseline="2645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150" spc="105" dirty="0">
                <a:solidFill>
                  <a:srgbClr val="2562EB"/>
                </a:solidFill>
                <a:latin typeface="Arial Black"/>
                <a:cs typeface="Arial Black"/>
              </a:rPr>
              <a:t>› </a:t>
            </a:r>
            <a:r>
              <a:rPr sz="1575" spc="-7" baseline="2645" dirty="0">
                <a:solidFill>
                  <a:srgbClr val="465469"/>
                </a:solidFill>
                <a:latin typeface="PMingLiU"/>
                <a:cs typeface="PMingLiU"/>
              </a:rPr>
              <a:t>國內首個工業人形機器人批量應用案例</a:t>
            </a:r>
            <a:endParaRPr sz="1575" baseline="2645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150" spc="105" dirty="0">
                <a:solidFill>
                  <a:srgbClr val="2562EB"/>
                </a:solidFill>
                <a:latin typeface="Arial Black"/>
                <a:cs typeface="Arial Black"/>
              </a:rPr>
              <a:t>› </a:t>
            </a:r>
            <a:r>
              <a:rPr sz="1575" spc="-7" baseline="2645" dirty="0">
                <a:solidFill>
                  <a:srgbClr val="465469"/>
                </a:solidFill>
                <a:latin typeface="PMingLiU"/>
                <a:cs typeface="PMingLiU"/>
              </a:rPr>
              <a:t>與均普智能、科大訊飛等合作推動多場景解決方案</a:t>
            </a:r>
            <a:endParaRPr sz="1575" baseline="2645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150" spc="110" dirty="0">
                <a:solidFill>
                  <a:srgbClr val="2562EB"/>
                </a:solidFill>
                <a:latin typeface="Arial Black"/>
                <a:cs typeface="Arial Black"/>
              </a:rPr>
              <a:t>› </a:t>
            </a:r>
            <a:r>
              <a:rPr sz="1575" spc="-15" baseline="2645" dirty="0">
                <a:solidFill>
                  <a:srgbClr val="465469"/>
                </a:solidFill>
                <a:latin typeface="Arial"/>
                <a:cs typeface="Arial"/>
              </a:rPr>
              <a:t>2024</a:t>
            </a:r>
            <a:r>
              <a:rPr sz="1575" spc="-15" baseline="2645" dirty="0">
                <a:solidFill>
                  <a:srgbClr val="465469"/>
                </a:solidFill>
                <a:latin typeface="PMingLiU"/>
                <a:cs typeface="PMingLiU"/>
              </a:rPr>
              <a:t>年啟動量產交付</a:t>
            </a:r>
            <a:endParaRPr sz="1575" baseline="2645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333</Words>
  <Application>Microsoft Office PowerPoint</Application>
  <PresentationFormat>自訂</PresentationFormat>
  <Paragraphs>127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3" baseType="lpstr">
      <vt:lpstr>Malgun Gothic</vt:lpstr>
      <vt:lpstr>SimSun</vt:lpstr>
      <vt:lpstr>PMingLiU</vt:lpstr>
      <vt:lpstr>Arial</vt:lpstr>
      <vt:lpstr>Arial Black</vt:lpstr>
      <vt:lpstr>Calibri</vt:lpstr>
      <vt:lpstr>Lucida Sans Unicode</vt:lpstr>
      <vt:lpstr>Times New Roman</vt:lpstr>
      <vt:lpstr>Office Theme</vt:lpstr>
      <vt:lpstr>三大領先人形機器人技術比較</vt:lpstr>
      <vt:lpstr>優必選科技（UBTech）人形機器人 全球人形機器人產業的領導者</vt:lpstr>
      <vt:lpstr>宇樹科技（Unitree）人形機器人 高性能與極具競爭力的成本控制</vt:lpstr>
      <vt:lpstr>智元機器人（ZHIYUAN）人形機器人 專注於通用人形機器人與具身智能研發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ChihWei Chen</cp:lastModifiedBy>
  <cp:revision>1</cp:revision>
  <dcterms:created xsi:type="dcterms:W3CDTF">2025-08-26T18:53:23Z</dcterms:created>
  <dcterms:modified xsi:type="dcterms:W3CDTF">2025-08-26T18:57:06Z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2025-08-26T00:00:00Z</vt:filetime>
  </property>
  <property fmtid="{D5CDD505-2E9C-101B-9397-08002B2CF9AE}" pid="3" name="LastSaved">
    <vt:filetime>2025-08-26T00:00:00Z</vt:filetime>
  </property>
</Properties>
</file>